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Lst>
  <p:notesMasterIdLst>
    <p:notesMasterId r:id="rId126"/>
  </p:notesMasterIdLst>
  <p:handoutMasterIdLst>
    <p:handoutMasterId r:id="rId127"/>
  </p:handoutMasterIdLst>
  <p:sldIdLst>
    <p:sldId id="259" r:id="rId6"/>
    <p:sldId id="260" r:id="rId7"/>
    <p:sldId id="266" r:id="rId8"/>
    <p:sldId id="267" r:id="rId9"/>
    <p:sldId id="268"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7" r:id="rId33"/>
    <p:sldId id="298" r:id="rId34"/>
    <p:sldId id="300" r:id="rId35"/>
    <p:sldId id="301" r:id="rId36"/>
    <p:sldId id="302" r:id="rId37"/>
    <p:sldId id="303" r:id="rId38"/>
    <p:sldId id="550" r:id="rId39"/>
    <p:sldId id="551" r:id="rId40"/>
    <p:sldId id="552" r:id="rId41"/>
    <p:sldId id="307" r:id="rId42"/>
    <p:sldId id="308" r:id="rId43"/>
    <p:sldId id="309" r:id="rId44"/>
    <p:sldId id="310" r:id="rId45"/>
    <p:sldId id="311" r:id="rId46"/>
    <p:sldId id="312" r:id="rId47"/>
    <p:sldId id="314" r:id="rId48"/>
    <p:sldId id="315" r:id="rId49"/>
    <p:sldId id="316" r:id="rId50"/>
    <p:sldId id="317" r:id="rId51"/>
    <p:sldId id="318" r:id="rId52"/>
    <p:sldId id="319" r:id="rId53"/>
    <p:sldId id="325" r:id="rId54"/>
    <p:sldId id="329" r:id="rId55"/>
    <p:sldId id="330" r:id="rId56"/>
    <p:sldId id="331" r:id="rId57"/>
    <p:sldId id="332"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86" r:id="rId87"/>
    <p:sldId id="387" r:id="rId88"/>
    <p:sldId id="388" r:id="rId89"/>
    <p:sldId id="549" r:id="rId90"/>
    <p:sldId id="389" r:id="rId91"/>
    <p:sldId id="390" r:id="rId92"/>
    <p:sldId id="391" r:id="rId93"/>
    <p:sldId id="531" r:id="rId94"/>
    <p:sldId id="546" r:id="rId95"/>
    <p:sldId id="532" r:id="rId96"/>
    <p:sldId id="544" r:id="rId97"/>
    <p:sldId id="473" r:id="rId98"/>
    <p:sldId id="474" r:id="rId99"/>
    <p:sldId id="475" r:id="rId100"/>
    <p:sldId id="476" r:id="rId101"/>
    <p:sldId id="527" r:id="rId102"/>
    <p:sldId id="528" r:id="rId103"/>
    <p:sldId id="477" r:id="rId104"/>
    <p:sldId id="478" r:id="rId105"/>
    <p:sldId id="479" r:id="rId106"/>
    <p:sldId id="480" r:id="rId107"/>
    <p:sldId id="481" r:id="rId108"/>
    <p:sldId id="484" r:id="rId109"/>
    <p:sldId id="485" r:id="rId110"/>
    <p:sldId id="486" r:id="rId111"/>
    <p:sldId id="487" r:id="rId112"/>
    <p:sldId id="488" r:id="rId113"/>
    <p:sldId id="489" r:id="rId114"/>
    <p:sldId id="529" r:id="rId115"/>
    <p:sldId id="490" r:id="rId116"/>
    <p:sldId id="491" r:id="rId117"/>
    <p:sldId id="526" r:id="rId118"/>
    <p:sldId id="464" r:id="rId119"/>
    <p:sldId id="465" r:id="rId120"/>
    <p:sldId id="492" r:id="rId121"/>
    <p:sldId id="493" r:id="rId122"/>
    <p:sldId id="494" r:id="rId123"/>
    <p:sldId id="495" r:id="rId124"/>
    <p:sldId id="451"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99"/>
    <a:srgbClr val="84C341"/>
    <a:srgbClr val="00468C"/>
    <a:srgbClr val="245F7A"/>
    <a:srgbClr val="2E7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620" autoAdjust="0"/>
  </p:normalViewPr>
  <p:slideViewPr>
    <p:cSldViewPr>
      <p:cViewPr varScale="1">
        <p:scale>
          <a:sx n="76" d="100"/>
          <a:sy n="76" d="100"/>
        </p:scale>
        <p:origin x="509" y="5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990"/>
    </p:cViewPr>
  </p:sorterViewPr>
  <p:notesViewPr>
    <p:cSldViewPr>
      <p:cViewPr varScale="1">
        <p:scale>
          <a:sx n="58" d="100"/>
          <a:sy n="58" d="100"/>
        </p:scale>
        <p:origin x="-29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67A49-D505-4441-8204-A68B9AB8F51A}"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en-US"/>
        </a:p>
      </dgm:t>
    </dgm:pt>
    <dgm:pt modelId="{4C2AE87E-DC70-443F-9DDF-A16FDB97769F}">
      <dgm:prSet phldrT="[Text]" custT="1"/>
      <dgm:spPr>
        <a:solidFill>
          <a:srgbClr val="0070C0"/>
        </a:solidFill>
      </dgm:spPr>
      <dgm:t>
        <a:bodyPr lIns="0" tIns="0" rIns="0" bIns="0"/>
        <a:lstStyle/>
        <a:p>
          <a:pPr algn="ctr"/>
          <a:r>
            <a:rPr lang="en-US" sz="2400" b="1" dirty="0"/>
            <a:t>40%</a:t>
          </a:r>
          <a:r>
            <a:rPr lang="en-US" sz="2400" dirty="0"/>
            <a:t> of records in offices have met their retention requirements and should be destroyed.</a:t>
          </a:r>
        </a:p>
      </dgm:t>
    </dgm:pt>
    <dgm:pt modelId="{779545F9-F6AF-4F57-8D42-A46E558B1635}" type="parTrans" cxnId="{32AC638A-75B4-47DA-AB0B-6DEADD5F0F6F}">
      <dgm:prSet/>
      <dgm:spPr/>
      <dgm:t>
        <a:bodyPr/>
        <a:lstStyle/>
        <a:p>
          <a:pPr algn="ctr"/>
          <a:endParaRPr lang="en-US"/>
        </a:p>
      </dgm:t>
    </dgm:pt>
    <dgm:pt modelId="{E8E0AE80-A103-4AE3-8D61-C2B63E3AA548}" type="sibTrans" cxnId="{32AC638A-75B4-47DA-AB0B-6DEADD5F0F6F}">
      <dgm:prSet/>
      <dgm:spPr/>
      <dgm:t>
        <a:bodyPr/>
        <a:lstStyle/>
        <a:p>
          <a:pPr algn="ctr"/>
          <a:endParaRPr lang="en-US"/>
        </a:p>
      </dgm:t>
    </dgm:pt>
    <dgm:pt modelId="{7D95154E-B838-4300-A815-C33852F0BA6A}">
      <dgm:prSet phldrT="[Text]" custT="1"/>
      <dgm:spPr>
        <a:solidFill>
          <a:srgbClr val="92D050"/>
        </a:solidFill>
      </dgm:spPr>
      <dgm:t>
        <a:bodyPr lIns="0" tIns="0" rIns="0" bIns="0"/>
        <a:lstStyle/>
        <a:p>
          <a:pPr algn="ctr"/>
          <a:endParaRPr lang="en-US" sz="800" dirty="0">
            <a:solidFill>
              <a:sysClr val="windowText" lastClr="000000"/>
            </a:solidFill>
          </a:endParaRPr>
        </a:p>
        <a:p>
          <a:pPr algn="ctr"/>
          <a:r>
            <a:rPr lang="en-US" sz="1600" dirty="0">
              <a:solidFill>
                <a:sysClr val="windowText" lastClr="000000"/>
              </a:solidFill>
            </a:rPr>
            <a:t>On average, </a:t>
          </a:r>
          <a:r>
            <a:rPr lang="en-US" sz="1600" b="1" dirty="0">
              <a:solidFill>
                <a:sysClr val="windowText" lastClr="000000"/>
              </a:solidFill>
            </a:rPr>
            <a:t>30%</a:t>
          </a:r>
          <a:r>
            <a:rPr lang="en-US" sz="1600" dirty="0">
              <a:solidFill>
                <a:sysClr val="windowText" lastClr="000000"/>
              </a:solidFill>
            </a:rPr>
            <a:t> of records in offices need to be retained, but are not retrieved regularly, and should be stored off-site.</a:t>
          </a:r>
        </a:p>
      </dgm:t>
    </dgm:pt>
    <dgm:pt modelId="{C5154BEB-D42D-4B5E-8CAB-02AD52A8EA44}" type="parTrans" cxnId="{A5CF7089-C739-4CC0-A4FE-F6E0FCA3383A}">
      <dgm:prSet/>
      <dgm:spPr/>
      <dgm:t>
        <a:bodyPr/>
        <a:lstStyle/>
        <a:p>
          <a:pPr algn="ctr"/>
          <a:endParaRPr lang="en-US"/>
        </a:p>
      </dgm:t>
    </dgm:pt>
    <dgm:pt modelId="{7E45E987-FB30-4059-9B1F-C55FAAFA9A7A}" type="sibTrans" cxnId="{A5CF7089-C739-4CC0-A4FE-F6E0FCA3383A}">
      <dgm:prSet/>
      <dgm:spPr/>
      <dgm:t>
        <a:bodyPr/>
        <a:lstStyle/>
        <a:p>
          <a:pPr algn="ctr"/>
          <a:endParaRPr lang="en-US"/>
        </a:p>
      </dgm:t>
    </dgm:pt>
    <dgm:pt modelId="{4C46160A-441E-4690-9F3E-5F00E40A5D0E}">
      <dgm:prSet phldrT="[Text]" custT="1"/>
      <dgm:spPr>
        <a:solidFill>
          <a:srgbClr val="FFC000"/>
        </a:solidFill>
      </dgm:spPr>
      <dgm:t>
        <a:bodyPr lIns="0" tIns="0" rIns="0" bIns="0"/>
        <a:lstStyle/>
        <a:p>
          <a:pPr algn="ctr"/>
          <a:endParaRPr lang="en-US" sz="800" b="1" dirty="0">
            <a:solidFill>
              <a:sysClr val="windowText" lastClr="000000"/>
            </a:solidFill>
          </a:endParaRPr>
        </a:p>
        <a:p>
          <a:pPr algn="ctr"/>
          <a:r>
            <a:rPr lang="en-US" sz="1600" b="1" dirty="0">
              <a:solidFill>
                <a:sysClr val="windowText" lastClr="000000"/>
              </a:solidFill>
            </a:rPr>
            <a:t>30% </a:t>
          </a:r>
          <a:r>
            <a:rPr lang="en-US" sz="1600" dirty="0">
              <a:solidFill>
                <a:sysClr val="windowText" lastClr="000000"/>
              </a:solidFill>
            </a:rPr>
            <a:t>of records in offices are needed for on-site reference activities.</a:t>
          </a:r>
        </a:p>
      </dgm:t>
    </dgm:pt>
    <dgm:pt modelId="{A4E98164-5612-43FD-8D3B-E1336DF37870}" type="parTrans" cxnId="{DDF710AA-C777-4CA3-8A23-D871D5ADC9BB}">
      <dgm:prSet/>
      <dgm:spPr/>
      <dgm:t>
        <a:bodyPr/>
        <a:lstStyle/>
        <a:p>
          <a:pPr algn="ctr"/>
          <a:endParaRPr lang="en-US"/>
        </a:p>
      </dgm:t>
    </dgm:pt>
    <dgm:pt modelId="{CC8287C0-CC16-408D-A7F4-8A567E7C2384}" type="sibTrans" cxnId="{DDF710AA-C777-4CA3-8A23-D871D5ADC9BB}">
      <dgm:prSet/>
      <dgm:spPr/>
      <dgm:t>
        <a:bodyPr/>
        <a:lstStyle/>
        <a:p>
          <a:pPr algn="ctr"/>
          <a:endParaRPr lang="en-US"/>
        </a:p>
      </dgm:t>
    </dgm:pt>
    <dgm:pt modelId="{12F5337F-7F8C-4B4A-9464-581DEA5F8457}" type="pres">
      <dgm:prSet presAssocID="{BAA67A49-D505-4441-8204-A68B9AB8F51A}" presName="Name0" presStyleCnt="0">
        <dgm:presLayoutVars>
          <dgm:chMax val="1"/>
          <dgm:chPref val="1"/>
        </dgm:presLayoutVars>
      </dgm:prSet>
      <dgm:spPr/>
      <dgm:t>
        <a:bodyPr/>
        <a:lstStyle/>
        <a:p>
          <a:endParaRPr lang="en-US"/>
        </a:p>
      </dgm:t>
    </dgm:pt>
    <dgm:pt modelId="{4CCDBE2E-A9D5-45E5-8D1B-F003E6A6F81C}" type="pres">
      <dgm:prSet presAssocID="{4C2AE87E-DC70-443F-9DDF-A16FDB97769F}" presName="Parent" presStyleLbl="node0" presStyleIdx="0" presStyleCnt="1">
        <dgm:presLayoutVars>
          <dgm:chMax val="5"/>
          <dgm:chPref val="5"/>
        </dgm:presLayoutVars>
      </dgm:prSet>
      <dgm:spPr/>
      <dgm:t>
        <a:bodyPr/>
        <a:lstStyle/>
        <a:p>
          <a:endParaRPr lang="en-US"/>
        </a:p>
      </dgm:t>
    </dgm:pt>
    <dgm:pt modelId="{5EA229EE-AA19-4738-B58E-F71811767CE9}" type="pres">
      <dgm:prSet presAssocID="{4C2AE87E-DC70-443F-9DDF-A16FDB97769F}" presName="Accent1" presStyleLbl="node1" presStyleIdx="0" presStyleCnt="13"/>
      <dgm:spPr>
        <a:solidFill>
          <a:srgbClr val="C00000"/>
        </a:solidFill>
      </dgm:spPr>
      <dgm:t>
        <a:bodyPr/>
        <a:lstStyle/>
        <a:p>
          <a:endParaRPr lang="en-US"/>
        </a:p>
      </dgm:t>
    </dgm:pt>
    <dgm:pt modelId="{41865310-C650-456A-979B-F3ACD551D214}" type="pres">
      <dgm:prSet presAssocID="{4C2AE87E-DC70-443F-9DDF-A16FDB97769F}" presName="Accent2" presStyleLbl="node1" presStyleIdx="1" presStyleCnt="13"/>
      <dgm:spPr>
        <a:solidFill>
          <a:srgbClr val="92D050"/>
        </a:solidFill>
      </dgm:spPr>
      <dgm:t>
        <a:bodyPr/>
        <a:lstStyle/>
        <a:p>
          <a:endParaRPr lang="en-US"/>
        </a:p>
      </dgm:t>
    </dgm:pt>
    <dgm:pt modelId="{10D3C2E4-6857-4866-A1BC-6150A5A7790F}" type="pres">
      <dgm:prSet presAssocID="{4C2AE87E-DC70-443F-9DDF-A16FDB97769F}" presName="Accent3" presStyleLbl="node1" presStyleIdx="2" presStyleCnt="13"/>
      <dgm:spPr>
        <a:solidFill>
          <a:srgbClr val="7030A0"/>
        </a:solidFill>
      </dgm:spPr>
      <dgm:t>
        <a:bodyPr/>
        <a:lstStyle/>
        <a:p>
          <a:endParaRPr lang="en-US"/>
        </a:p>
      </dgm:t>
    </dgm:pt>
    <dgm:pt modelId="{AC41CFE2-0DF1-4402-B591-310FD2505CA9}" type="pres">
      <dgm:prSet presAssocID="{4C2AE87E-DC70-443F-9DDF-A16FDB97769F}" presName="Accent4" presStyleLbl="node1" presStyleIdx="3" presStyleCnt="13" custLinFactNeighborX="2633" custLinFactNeighborY="-21061"/>
      <dgm:spPr>
        <a:solidFill>
          <a:srgbClr val="00B0F0"/>
        </a:solidFill>
      </dgm:spPr>
      <dgm:t>
        <a:bodyPr/>
        <a:lstStyle/>
        <a:p>
          <a:endParaRPr lang="en-US"/>
        </a:p>
      </dgm:t>
    </dgm:pt>
    <dgm:pt modelId="{BC1DD880-9D47-420E-920A-9DF5C2E4291F}" type="pres">
      <dgm:prSet presAssocID="{4C2AE87E-DC70-443F-9DDF-A16FDB97769F}" presName="Accent5" presStyleLbl="node1" presStyleIdx="4" presStyleCnt="13" custLinFactNeighborX="-21587" custLinFactNeighborY="-30193"/>
      <dgm:spPr>
        <a:solidFill>
          <a:srgbClr val="FFC000"/>
        </a:solidFill>
      </dgm:spPr>
      <dgm:t>
        <a:bodyPr/>
        <a:lstStyle/>
        <a:p>
          <a:endParaRPr lang="en-US"/>
        </a:p>
      </dgm:t>
    </dgm:pt>
    <dgm:pt modelId="{C2B024BD-FC20-4AAE-8227-62EBECDAEDB0}" type="pres">
      <dgm:prSet presAssocID="{4C2AE87E-DC70-443F-9DDF-A16FDB97769F}" presName="Accent6" presStyleLbl="node1" presStyleIdx="5" presStyleCnt="13" custLinFactY="82722" custLinFactNeighborX="86769" custLinFactNeighborY="100000"/>
      <dgm:spPr>
        <a:solidFill>
          <a:srgbClr val="C00000"/>
        </a:solidFill>
      </dgm:spPr>
      <dgm:t>
        <a:bodyPr/>
        <a:lstStyle/>
        <a:p>
          <a:endParaRPr lang="en-US"/>
        </a:p>
      </dgm:t>
    </dgm:pt>
    <dgm:pt modelId="{C30D35D1-6659-42E6-96E3-36631B5E868C}" type="pres">
      <dgm:prSet presAssocID="{7D95154E-B838-4300-A815-C33852F0BA6A}" presName="Child1" presStyleLbl="node1" presStyleIdx="6" presStyleCnt="13" custScaleX="135793" custScaleY="134246" custLinFactNeighborX="-3854" custLinFactNeighborY="-17169">
        <dgm:presLayoutVars>
          <dgm:chMax val="0"/>
          <dgm:chPref val="0"/>
        </dgm:presLayoutVars>
      </dgm:prSet>
      <dgm:spPr/>
      <dgm:t>
        <a:bodyPr/>
        <a:lstStyle/>
        <a:p>
          <a:endParaRPr lang="en-US"/>
        </a:p>
      </dgm:t>
    </dgm:pt>
    <dgm:pt modelId="{AE74E07B-F431-4EAF-BF65-344698132895}" type="pres">
      <dgm:prSet presAssocID="{7D95154E-B838-4300-A815-C33852F0BA6A}" presName="Accent7" presStyleCnt="0"/>
      <dgm:spPr/>
    </dgm:pt>
    <dgm:pt modelId="{68092FC8-138C-4F72-9B38-66FBA70D4CFF}" type="pres">
      <dgm:prSet presAssocID="{7D95154E-B838-4300-A815-C33852F0BA6A}" presName="AccentHold1" presStyleLbl="node1" presStyleIdx="7" presStyleCnt="13" custLinFactNeighborX="3126" custLinFactNeighborY="-25010"/>
      <dgm:spPr>
        <a:solidFill>
          <a:srgbClr val="7030A0"/>
        </a:solidFill>
      </dgm:spPr>
      <dgm:t>
        <a:bodyPr/>
        <a:lstStyle/>
        <a:p>
          <a:endParaRPr lang="en-US"/>
        </a:p>
      </dgm:t>
    </dgm:pt>
    <dgm:pt modelId="{810D9AEF-BCD0-47B3-9ED5-EA711C9F8CB3}" type="pres">
      <dgm:prSet presAssocID="{7D95154E-B838-4300-A815-C33852F0BA6A}" presName="Accent8" presStyleCnt="0"/>
      <dgm:spPr/>
    </dgm:pt>
    <dgm:pt modelId="{BAEC4B37-D96A-4CC4-A56C-B6D12965BF8D}" type="pres">
      <dgm:prSet presAssocID="{7D95154E-B838-4300-A815-C33852F0BA6A}" presName="AccentHold2" presStyleLbl="node1" presStyleIdx="8" presStyleCnt="13" custLinFactNeighborX="40777" custLinFactNeighborY="-2913"/>
      <dgm:spPr>
        <a:solidFill>
          <a:srgbClr val="00B0F0"/>
        </a:solidFill>
      </dgm:spPr>
      <dgm:t>
        <a:bodyPr/>
        <a:lstStyle/>
        <a:p>
          <a:endParaRPr lang="en-US"/>
        </a:p>
      </dgm:t>
    </dgm:pt>
    <dgm:pt modelId="{794313E2-7DA6-451D-9C57-3C991BF462DB}" type="pres">
      <dgm:prSet presAssocID="{4C46160A-441E-4690-9F3E-5F00E40A5D0E}" presName="Child2" presStyleLbl="node1" presStyleIdx="9" presStyleCnt="13" custScaleX="121456" custScaleY="115558" custLinFactY="44935" custLinFactNeighborX="-56083" custLinFactNeighborY="100000">
        <dgm:presLayoutVars>
          <dgm:chMax val="0"/>
          <dgm:chPref val="0"/>
        </dgm:presLayoutVars>
      </dgm:prSet>
      <dgm:spPr/>
      <dgm:t>
        <a:bodyPr/>
        <a:lstStyle/>
        <a:p>
          <a:endParaRPr lang="en-US"/>
        </a:p>
      </dgm:t>
    </dgm:pt>
    <dgm:pt modelId="{447790C9-F68A-46DE-8710-5E8D4348F30D}" type="pres">
      <dgm:prSet presAssocID="{4C46160A-441E-4690-9F3E-5F00E40A5D0E}" presName="Accent9" presStyleCnt="0"/>
      <dgm:spPr/>
    </dgm:pt>
    <dgm:pt modelId="{1DCB6B20-F284-4E67-BE86-27B105C53012}" type="pres">
      <dgm:prSet presAssocID="{4C46160A-441E-4690-9F3E-5F00E40A5D0E}" presName="AccentHold1" presStyleLbl="node1" presStyleIdx="10" presStyleCnt="13"/>
      <dgm:spPr>
        <a:solidFill>
          <a:srgbClr val="C00000"/>
        </a:solidFill>
      </dgm:spPr>
      <dgm:t>
        <a:bodyPr/>
        <a:lstStyle/>
        <a:p>
          <a:endParaRPr lang="en-US"/>
        </a:p>
      </dgm:t>
    </dgm:pt>
    <dgm:pt modelId="{0A2B8DDF-ECC2-478E-978C-47C220CD05F0}" type="pres">
      <dgm:prSet presAssocID="{4C46160A-441E-4690-9F3E-5F00E40A5D0E}" presName="Accent10" presStyleCnt="0"/>
      <dgm:spPr/>
    </dgm:pt>
    <dgm:pt modelId="{4BCB9DAE-8FF0-48B2-B96C-6B68E516D404}" type="pres">
      <dgm:prSet presAssocID="{4C46160A-441E-4690-9F3E-5F00E40A5D0E}" presName="AccentHold2" presStyleLbl="node1" presStyleIdx="11" presStyleCnt="13" custLinFactX="16345" custLinFactNeighborX="100000" custLinFactNeighborY="7265"/>
      <dgm:spPr>
        <a:solidFill>
          <a:srgbClr val="92D050"/>
        </a:solidFill>
      </dgm:spPr>
      <dgm:t>
        <a:bodyPr/>
        <a:lstStyle/>
        <a:p>
          <a:endParaRPr lang="en-US"/>
        </a:p>
      </dgm:t>
    </dgm:pt>
    <dgm:pt modelId="{1D7C85CE-E381-4CAE-82F6-F978C92A5231}" type="pres">
      <dgm:prSet presAssocID="{4C46160A-441E-4690-9F3E-5F00E40A5D0E}" presName="Accent11" presStyleCnt="0"/>
      <dgm:spPr/>
    </dgm:pt>
    <dgm:pt modelId="{A012802D-F433-45F6-8E95-8B03E1824E83}" type="pres">
      <dgm:prSet presAssocID="{4C46160A-441E-4690-9F3E-5F00E40A5D0E}" presName="AccentHold3" presStyleLbl="node1" presStyleIdx="12" presStyleCnt="13"/>
      <dgm:spPr>
        <a:solidFill>
          <a:srgbClr val="7030A0"/>
        </a:solidFill>
      </dgm:spPr>
      <dgm:t>
        <a:bodyPr/>
        <a:lstStyle/>
        <a:p>
          <a:endParaRPr lang="en-US"/>
        </a:p>
      </dgm:t>
    </dgm:pt>
  </dgm:ptLst>
  <dgm:cxnLst>
    <dgm:cxn modelId="{DDF710AA-C777-4CA3-8A23-D871D5ADC9BB}" srcId="{4C2AE87E-DC70-443F-9DDF-A16FDB97769F}" destId="{4C46160A-441E-4690-9F3E-5F00E40A5D0E}" srcOrd="1" destOrd="0" parTransId="{A4E98164-5612-43FD-8D3B-E1336DF37870}" sibTransId="{CC8287C0-CC16-408D-A7F4-8A567E7C2384}"/>
    <dgm:cxn modelId="{C5A78D8C-324F-43E3-94A3-5F0F7F887F3C}" type="presOf" srcId="{4C46160A-441E-4690-9F3E-5F00E40A5D0E}" destId="{794313E2-7DA6-451D-9C57-3C991BF462DB}" srcOrd="0" destOrd="0" presId="urn:microsoft.com/office/officeart/2009/3/layout/CircleRelationship"/>
    <dgm:cxn modelId="{A5CF7089-C739-4CC0-A4FE-F6E0FCA3383A}" srcId="{4C2AE87E-DC70-443F-9DDF-A16FDB97769F}" destId="{7D95154E-B838-4300-A815-C33852F0BA6A}" srcOrd="0" destOrd="0" parTransId="{C5154BEB-D42D-4B5E-8CAB-02AD52A8EA44}" sibTransId="{7E45E987-FB30-4059-9B1F-C55FAAFA9A7A}"/>
    <dgm:cxn modelId="{F1706F6C-B268-40A4-AF6B-2C5110F48CD9}" type="presOf" srcId="{4C2AE87E-DC70-443F-9DDF-A16FDB97769F}" destId="{4CCDBE2E-A9D5-45E5-8D1B-F003E6A6F81C}" srcOrd="0" destOrd="0" presId="urn:microsoft.com/office/officeart/2009/3/layout/CircleRelationship"/>
    <dgm:cxn modelId="{D78688E1-37C0-4DE5-A0D1-817E29217F92}" type="presOf" srcId="{BAA67A49-D505-4441-8204-A68B9AB8F51A}" destId="{12F5337F-7F8C-4B4A-9464-581DEA5F8457}" srcOrd="0" destOrd="0" presId="urn:microsoft.com/office/officeart/2009/3/layout/CircleRelationship"/>
    <dgm:cxn modelId="{B4A720CB-CB49-422B-883D-421E1F23EDE3}" type="presOf" srcId="{7D95154E-B838-4300-A815-C33852F0BA6A}" destId="{C30D35D1-6659-42E6-96E3-36631B5E868C}" srcOrd="0" destOrd="0" presId="urn:microsoft.com/office/officeart/2009/3/layout/CircleRelationship"/>
    <dgm:cxn modelId="{32AC638A-75B4-47DA-AB0B-6DEADD5F0F6F}" srcId="{BAA67A49-D505-4441-8204-A68B9AB8F51A}" destId="{4C2AE87E-DC70-443F-9DDF-A16FDB97769F}" srcOrd="0" destOrd="0" parTransId="{779545F9-F6AF-4F57-8D42-A46E558B1635}" sibTransId="{E8E0AE80-A103-4AE3-8D61-C2B63E3AA548}"/>
    <dgm:cxn modelId="{778ABCB0-7145-4795-BCBB-F39FAEB1ACE2}" type="presParOf" srcId="{12F5337F-7F8C-4B4A-9464-581DEA5F8457}" destId="{4CCDBE2E-A9D5-45E5-8D1B-F003E6A6F81C}" srcOrd="0" destOrd="0" presId="urn:microsoft.com/office/officeart/2009/3/layout/CircleRelationship"/>
    <dgm:cxn modelId="{3A65A7CA-4F36-4EEC-B89D-4D9E02BC6CF0}" type="presParOf" srcId="{12F5337F-7F8C-4B4A-9464-581DEA5F8457}" destId="{5EA229EE-AA19-4738-B58E-F71811767CE9}" srcOrd="1" destOrd="0" presId="urn:microsoft.com/office/officeart/2009/3/layout/CircleRelationship"/>
    <dgm:cxn modelId="{04415528-2A3B-4C55-B980-390166CAC4E3}" type="presParOf" srcId="{12F5337F-7F8C-4B4A-9464-581DEA5F8457}" destId="{41865310-C650-456A-979B-F3ACD551D214}" srcOrd="2" destOrd="0" presId="urn:microsoft.com/office/officeart/2009/3/layout/CircleRelationship"/>
    <dgm:cxn modelId="{DE682E31-F972-41D1-A37B-14E204BD30EB}" type="presParOf" srcId="{12F5337F-7F8C-4B4A-9464-581DEA5F8457}" destId="{10D3C2E4-6857-4866-A1BC-6150A5A7790F}" srcOrd="3" destOrd="0" presId="urn:microsoft.com/office/officeart/2009/3/layout/CircleRelationship"/>
    <dgm:cxn modelId="{A13CC22B-982C-4E44-8308-03E8DE2F75E1}" type="presParOf" srcId="{12F5337F-7F8C-4B4A-9464-581DEA5F8457}" destId="{AC41CFE2-0DF1-4402-B591-310FD2505CA9}" srcOrd="4" destOrd="0" presId="urn:microsoft.com/office/officeart/2009/3/layout/CircleRelationship"/>
    <dgm:cxn modelId="{90767E48-AB7E-4DED-91B3-2284E416DBFB}" type="presParOf" srcId="{12F5337F-7F8C-4B4A-9464-581DEA5F8457}" destId="{BC1DD880-9D47-420E-920A-9DF5C2E4291F}" srcOrd="5" destOrd="0" presId="urn:microsoft.com/office/officeart/2009/3/layout/CircleRelationship"/>
    <dgm:cxn modelId="{5874EE5C-ED01-4FF7-A4FE-B0A76F0BB48F}" type="presParOf" srcId="{12F5337F-7F8C-4B4A-9464-581DEA5F8457}" destId="{C2B024BD-FC20-4AAE-8227-62EBECDAEDB0}" srcOrd="6" destOrd="0" presId="urn:microsoft.com/office/officeart/2009/3/layout/CircleRelationship"/>
    <dgm:cxn modelId="{264B4493-F64E-41B9-8380-A704B1D85D12}" type="presParOf" srcId="{12F5337F-7F8C-4B4A-9464-581DEA5F8457}" destId="{C30D35D1-6659-42E6-96E3-36631B5E868C}" srcOrd="7" destOrd="0" presId="urn:microsoft.com/office/officeart/2009/3/layout/CircleRelationship"/>
    <dgm:cxn modelId="{2077E847-1D7A-4E76-BEFC-281059B4E4D6}" type="presParOf" srcId="{12F5337F-7F8C-4B4A-9464-581DEA5F8457}" destId="{AE74E07B-F431-4EAF-BF65-344698132895}" srcOrd="8" destOrd="0" presId="urn:microsoft.com/office/officeart/2009/3/layout/CircleRelationship"/>
    <dgm:cxn modelId="{B986806E-3201-40A1-AFCA-C960C1396F03}" type="presParOf" srcId="{AE74E07B-F431-4EAF-BF65-344698132895}" destId="{68092FC8-138C-4F72-9B38-66FBA70D4CFF}" srcOrd="0" destOrd="0" presId="urn:microsoft.com/office/officeart/2009/3/layout/CircleRelationship"/>
    <dgm:cxn modelId="{10B9D122-A07D-4396-BCA4-EE06B293BEEA}" type="presParOf" srcId="{12F5337F-7F8C-4B4A-9464-581DEA5F8457}" destId="{810D9AEF-BCD0-47B3-9ED5-EA711C9F8CB3}" srcOrd="9" destOrd="0" presId="urn:microsoft.com/office/officeart/2009/3/layout/CircleRelationship"/>
    <dgm:cxn modelId="{BC59CA1F-03B8-4920-823E-25F7884287AD}" type="presParOf" srcId="{810D9AEF-BCD0-47B3-9ED5-EA711C9F8CB3}" destId="{BAEC4B37-D96A-4CC4-A56C-B6D12965BF8D}" srcOrd="0" destOrd="0" presId="urn:microsoft.com/office/officeart/2009/3/layout/CircleRelationship"/>
    <dgm:cxn modelId="{A5713B9C-7537-43E2-B8EF-C1C4EEC26FCE}" type="presParOf" srcId="{12F5337F-7F8C-4B4A-9464-581DEA5F8457}" destId="{794313E2-7DA6-451D-9C57-3C991BF462DB}" srcOrd="10" destOrd="0" presId="urn:microsoft.com/office/officeart/2009/3/layout/CircleRelationship"/>
    <dgm:cxn modelId="{C6ABC401-37CF-49F6-B35F-B6798076E3ED}" type="presParOf" srcId="{12F5337F-7F8C-4B4A-9464-581DEA5F8457}" destId="{447790C9-F68A-46DE-8710-5E8D4348F30D}" srcOrd="11" destOrd="0" presId="urn:microsoft.com/office/officeart/2009/3/layout/CircleRelationship"/>
    <dgm:cxn modelId="{F17C7BED-5D84-4EC4-B2DC-6BC1100BF19C}" type="presParOf" srcId="{447790C9-F68A-46DE-8710-5E8D4348F30D}" destId="{1DCB6B20-F284-4E67-BE86-27B105C53012}" srcOrd="0" destOrd="0" presId="urn:microsoft.com/office/officeart/2009/3/layout/CircleRelationship"/>
    <dgm:cxn modelId="{C06798E4-FF2C-4F37-95DD-BEAC290A9FE6}" type="presParOf" srcId="{12F5337F-7F8C-4B4A-9464-581DEA5F8457}" destId="{0A2B8DDF-ECC2-478E-978C-47C220CD05F0}" srcOrd="12" destOrd="0" presId="urn:microsoft.com/office/officeart/2009/3/layout/CircleRelationship"/>
    <dgm:cxn modelId="{4E5B4F09-7F74-4FC8-952C-C0DD201EF118}" type="presParOf" srcId="{0A2B8DDF-ECC2-478E-978C-47C220CD05F0}" destId="{4BCB9DAE-8FF0-48B2-B96C-6B68E516D404}" srcOrd="0" destOrd="0" presId="urn:microsoft.com/office/officeart/2009/3/layout/CircleRelationship"/>
    <dgm:cxn modelId="{42DF09B6-2D27-4D9C-8836-70B1662EB6C9}" type="presParOf" srcId="{12F5337F-7F8C-4B4A-9464-581DEA5F8457}" destId="{1D7C85CE-E381-4CAE-82F6-F978C92A5231}" srcOrd="13" destOrd="0" presId="urn:microsoft.com/office/officeart/2009/3/layout/CircleRelationship"/>
    <dgm:cxn modelId="{83C1426C-81D8-49EB-AB30-2B5E10436326}" type="presParOf" srcId="{1D7C85CE-E381-4CAE-82F6-F978C92A5231}" destId="{A012802D-F433-45F6-8E95-8B03E1824E8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237B4-6D24-4D3B-B758-9C547B973EB6}" type="doc">
      <dgm:prSet loTypeId="urn:microsoft.com/office/officeart/2005/8/layout/vList4" loCatId="list" qsTypeId="urn:microsoft.com/office/officeart/2005/8/quickstyle/3d1" qsCatId="3D" csTypeId="urn:microsoft.com/office/officeart/2005/8/colors/colorful2" csCatId="colorful" phldr="1"/>
      <dgm:spPr/>
    </dgm:pt>
    <dgm:pt modelId="{B6E451A3-5200-4062-B2BB-EB9426D179FD}">
      <dgm:prSet phldrT="[Text]"/>
      <dgm:spPr>
        <a:solidFill>
          <a:schemeClr val="accent3">
            <a:lumMod val="75000"/>
          </a:schemeClr>
        </a:solidFill>
      </dgm:spPr>
      <dgm:t>
        <a:bodyPr/>
        <a:lstStyle/>
        <a:p>
          <a:r>
            <a:rPr lang="en-US" dirty="0" smtClean="0"/>
            <a:t>Paper</a:t>
          </a:r>
          <a:endParaRPr lang="en-US" dirty="0"/>
        </a:p>
      </dgm:t>
    </dgm:pt>
    <dgm:pt modelId="{D37300C2-B0C3-4C15-B1EB-FF2795321190}" type="parTrans" cxnId="{CAF078B5-C8BC-4D4F-9826-1C0DAF6FA79E}">
      <dgm:prSet/>
      <dgm:spPr/>
      <dgm:t>
        <a:bodyPr/>
        <a:lstStyle/>
        <a:p>
          <a:endParaRPr lang="en-US"/>
        </a:p>
      </dgm:t>
    </dgm:pt>
    <dgm:pt modelId="{B5B2614C-4D19-4F35-B69F-A88A2FCF8B1B}" type="sibTrans" cxnId="{CAF078B5-C8BC-4D4F-9826-1C0DAF6FA79E}">
      <dgm:prSet/>
      <dgm:spPr/>
      <dgm:t>
        <a:bodyPr/>
        <a:lstStyle/>
        <a:p>
          <a:endParaRPr lang="en-US"/>
        </a:p>
      </dgm:t>
    </dgm:pt>
    <dgm:pt modelId="{04824B0C-107C-4C09-8C1A-0E105C3D1E88}">
      <dgm:prSet phldrT="[Text]"/>
      <dgm:spPr>
        <a:solidFill>
          <a:schemeClr val="accent1">
            <a:lumMod val="50000"/>
          </a:schemeClr>
        </a:solidFill>
      </dgm:spPr>
      <dgm:t>
        <a:bodyPr/>
        <a:lstStyle/>
        <a:p>
          <a:r>
            <a:rPr lang="en-US" dirty="0" smtClean="0"/>
            <a:t>Microfilm</a:t>
          </a:r>
          <a:endParaRPr lang="en-US" dirty="0"/>
        </a:p>
      </dgm:t>
    </dgm:pt>
    <dgm:pt modelId="{FDBB2749-690B-4D9C-B637-C45FFD9F26B7}" type="parTrans" cxnId="{639CD927-9F8C-4AA4-9671-865E358B0571}">
      <dgm:prSet/>
      <dgm:spPr/>
      <dgm:t>
        <a:bodyPr/>
        <a:lstStyle/>
        <a:p>
          <a:endParaRPr lang="en-US"/>
        </a:p>
      </dgm:t>
    </dgm:pt>
    <dgm:pt modelId="{4EF80B5C-62D3-4DC3-9EF9-8FD3738F39C7}" type="sibTrans" cxnId="{639CD927-9F8C-4AA4-9671-865E358B0571}">
      <dgm:prSet/>
      <dgm:spPr/>
      <dgm:t>
        <a:bodyPr/>
        <a:lstStyle/>
        <a:p>
          <a:endParaRPr lang="en-US"/>
        </a:p>
      </dgm:t>
    </dgm:pt>
    <dgm:pt modelId="{531435ED-DB06-4918-987B-1B207B4F7726}">
      <dgm:prSet phldrT="[Text]"/>
      <dgm:spPr>
        <a:solidFill>
          <a:srgbClr val="C00000"/>
        </a:solidFill>
      </dgm:spPr>
      <dgm:t>
        <a:bodyPr/>
        <a:lstStyle/>
        <a:p>
          <a:r>
            <a:rPr lang="en-US" dirty="0" smtClean="0"/>
            <a:t>Electronic Records</a:t>
          </a:r>
          <a:endParaRPr lang="en-US" dirty="0"/>
        </a:p>
      </dgm:t>
    </dgm:pt>
    <dgm:pt modelId="{D7461997-CE4B-430F-A933-D4C73E39385E}" type="parTrans" cxnId="{1676AF0C-9DD0-457B-ADE9-2D50BE3715D8}">
      <dgm:prSet/>
      <dgm:spPr/>
      <dgm:t>
        <a:bodyPr/>
        <a:lstStyle/>
        <a:p>
          <a:endParaRPr lang="en-US"/>
        </a:p>
      </dgm:t>
    </dgm:pt>
    <dgm:pt modelId="{9E70206B-8650-442E-8B26-8C7FA3BEF379}" type="sibTrans" cxnId="{1676AF0C-9DD0-457B-ADE9-2D50BE3715D8}">
      <dgm:prSet/>
      <dgm:spPr/>
      <dgm:t>
        <a:bodyPr/>
        <a:lstStyle/>
        <a:p>
          <a:endParaRPr lang="en-US"/>
        </a:p>
      </dgm:t>
    </dgm:pt>
    <dgm:pt modelId="{67B97573-0BB0-4790-A412-605AC7748E25}" type="pres">
      <dgm:prSet presAssocID="{CFE237B4-6D24-4D3B-B758-9C547B973EB6}" presName="linear" presStyleCnt="0">
        <dgm:presLayoutVars>
          <dgm:dir/>
          <dgm:resizeHandles val="exact"/>
        </dgm:presLayoutVars>
      </dgm:prSet>
      <dgm:spPr/>
    </dgm:pt>
    <dgm:pt modelId="{2D7934CE-A39D-495B-BB6C-C34F1D265126}" type="pres">
      <dgm:prSet presAssocID="{B6E451A3-5200-4062-B2BB-EB9426D179FD}" presName="comp" presStyleCnt="0"/>
      <dgm:spPr/>
    </dgm:pt>
    <dgm:pt modelId="{BDC0A07F-E1D3-4A69-962C-466867BB20F7}" type="pres">
      <dgm:prSet presAssocID="{B6E451A3-5200-4062-B2BB-EB9426D179FD}" presName="box" presStyleLbl="node1" presStyleIdx="0" presStyleCnt="3"/>
      <dgm:spPr/>
      <dgm:t>
        <a:bodyPr/>
        <a:lstStyle/>
        <a:p>
          <a:endParaRPr lang="en-US"/>
        </a:p>
      </dgm:t>
    </dgm:pt>
    <dgm:pt modelId="{1A992888-CC47-4252-A78A-58972910B729}" type="pres">
      <dgm:prSet presAssocID="{B6E451A3-5200-4062-B2BB-EB9426D179FD}" presName="img" presStyleLbl="fgImgPlace1" presStyleIdx="0" presStyleCnt="3" custScaleX="45098" custScaleY="62500"/>
      <dgm:spPr>
        <a:blipFill rotWithShape="1">
          <a:blip xmlns:r="http://schemas.openxmlformats.org/officeDocument/2006/relationships" r:embed="rId1"/>
          <a:stretch>
            <a:fillRect/>
          </a:stretch>
        </a:blipFill>
      </dgm:spPr>
    </dgm:pt>
    <dgm:pt modelId="{BCD58B03-85D2-47E2-AEEE-D1E2CB45B0FF}" type="pres">
      <dgm:prSet presAssocID="{B6E451A3-5200-4062-B2BB-EB9426D179FD}" presName="text" presStyleLbl="node1" presStyleIdx="0" presStyleCnt="3">
        <dgm:presLayoutVars>
          <dgm:bulletEnabled val="1"/>
        </dgm:presLayoutVars>
      </dgm:prSet>
      <dgm:spPr/>
      <dgm:t>
        <a:bodyPr/>
        <a:lstStyle/>
        <a:p>
          <a:endParaRPr lang="en-US"/>
        </a:p>
      </dgm:t>
    </dgm:pt>
    <dgm:pt modelId="{726797B3-F5D5-4974-9974-2712B7D03B39}" type="pres">
      <dgm:prSet presAssocID="{B5B2614C-4D19-4F35-B69F-A88A2FCF8B1B}" presName="spacer" presStyleCnt="0"/>
      <dgm:spPr/>
    </dgm:pt>
    <dgm:pt modelId="{BACE2716-6F07-49FD-A311-FD4D3C4195C4}" type="pres">
      <dgm:prSet presAssocID="{04824B0C-107C-4C09-8C1A-0E105C3D1E88}" presName="comp" presStyleCnt="0"/>
      <dgm:spPr/>
    </dgm:pt>
    <dgm:pt modelId="{3EA6FCA0-6324-4E7F-9BB7-6E23624B40B6}" type="pres">
      <dgm:prSet presAssocID="{04824B0C-107C-4C09-8C1A-0E105C3D1E88}" presName="box" presStyleLbl="node1" presStyleIdx="1" presStyleCnt="3"/>
      <dgm:spPr/>
      <dgm:t>
        <a:bodyPr/>
        <a:lstStyle/>
        <a:p>
          <a:endParaRPr lang="en-US"/>
        </a:p>
      </dgm:t>
    </dgm:pt>
    <dgm:pt modelId="{57A70F57-B966-4406-BB8B-0D4BBAEBE69C}" type="pres">
      <dgm:prSet presAssocID="{04824B0C-107C-4C09-8C1A-0E105C3D1E88}" presName="img" presStyleLbl="fgImgPlace1" presStyleIdx="1" presStyleCnt="3" custScaleX="45098" custScaleY="62500"/>
      <dgm:spPr>
        <a:blipFill rotWithShape="1">
          <a:blip xmlns:r="http://schemas.openxmlformats.org/officeDocument/2006/relationships" r:embed="rId2"/>
          <a:stretch>
            <a:fillRect/>
          </a:stretch>
        </a:blipFill>
        <a:effectLst/>
      </dgm:spPr>
    </dgm:pt>
    <dgm:pt modelId="{17FA48E9-1D92-4B41-9080-51EE659A855A}" type="pres">
      <dgm:prSet presAssocID="{04824B0C-107C-4C09-8C1A-0E105C3D1E88}" presName="text" presStyleLbl="node1" presStyleIdx="1" presStyleCnt="3">
        <dgm:presLayoutVars>
          <dgm:bulletEnabled val="1"/>
        </dgm:presLayoutVars>
      </dgm:prSet>
      <dgm:spPr/>
      <dgm:t>
        <a:bodyPr/>
        <a:lstStyle/>
        <a:p>
          <a:endParaRPr lang="en-US"/>
        </a:p>
      </dgm:t>
    </dgm:pt>
    <dgm:pt modelId="{34CB39D2-AB67-40FE-BD3A-295A36DBCE97}" type="pres">
      <dgm:prSet presAssocID="{4EF80B5C-62D3-4DC3-9EF9-8FD3738F39C7}" presName="spacer" presStyleCnt="0"/>
      <dgm:spPr/>
    </dgm:pt>
    <dgm:pt modelId="{77C59EE8-7F08-4F5A-8534-1C0814102FF0}" type="pres">
      <dgm:prSet presAssocID="{531435ED-DB06-4918-987B-1B207B4F7726}" presName="comp" presStyleCnt="0"/>
      <dgm:spPr/>
    </dgm:pt>
    <dgm:pt modelId="{2FD6EC83-934C-47EC-AB80-53BDCE1B7240}" type="pres">
      <dgm:prSet presAssocID="{531435ED-DB06-4918-987B-1B207B4F7726}" presName="box" presStyleLbl="node1" presStyleIdx="2" presStyleCnt="3"/>
      <dgm:spPr/>
      <dgm:t>
        <a:bodyPr/>
        <a:lstStyle/>
        <a:p>
          <a:endParaRPr lang="en-US"/>
        </a:p>
      </dgm:t>
    </dgm:pt>
    <dgm:pt modelId="{7936E896-51CC-4909-A649-EE82F2C307E7}" type="pres">
      <dgm:prSet presAssocID="{531435ED-DB06-4918-987B-1B207B4F7726}" presName="img" presStyleLbl="fgImgPlace1" presStyleIdx="2" presStyleCnt="3" custScaleX="45098" custScaleY="62500"/>
      <dgm:spPr>
        <a:blipFill rotWithShape="1">
          <a:blip xmlns:r="http://schemas.openxmlformats.org/officeDocument/2006/relationships" r:embed="rId3"/>
          <a:stretch>
            <a:fillRect/>
          </a:stretch>
        </a:blipFill>
      </dgm:spPr>
    </dgm:pt>
    <dgm:pt modelId="{00B13620-E552-4204-8636-421917989AED}" type="pres">
      <dgm:prSet presAssocID="{531435ED-DB06-4918-987B-1B207B4F7726}" presName="text" presStyleLbl="node1" presStyleIdx="2" presStyleCnt="3">
        <dgm:presLayoutVars>
          <dgm:bulletEnabled val="1"/>
        </dgm:presLayoutVars>
      </dgm:prSet>
      <dgm:spPr/>
      <dgm:t>
        <a:bodyPr/>
        <a:lstStyle/>
        <a:p>
          <a:endParaRPr lang="en-US"/>
        </a:p>
      </dgm:t>
    </dgm:pt>
  </dgm:ptLst>
  <dgm:cxnLst>
    <dgm:cxn modelId="{CAC3F651-B995-47F4-8272-CB264CD43B90}" type="presOf" srcId="{04824B0C-107C-4C09-8C1A-0E105C3D1E88}" destId="{17FA48E9-1D92-4B41-9080-51EE659A855A}" srcOrd="1" destOrd="0" presId="urn:microsoft.com/office/officeart/2005/8/layout/vList4"/>
    <dgm:cxn modelId="{1676AF0C-9DD0-457B-ADE9-2D50BE3715D8}" srcId="{CFE237B4-6D24-4D3B-B758-9C547B973EB6}" destId="{531435ED-DB06-4918-987B-1B207B4F7726}" srcOrd="2" destOrd="0" parTransId="{D7461997-CE4B-430F-A933-D4C73E39385E}" sibTransId="{9E70206B-8650-442E-8B26-8C7FA3BEF379}"/>
    <dgm:cxn modelId="{D42F9BEE-3373-48EE-9931-F67F10338060}" type="presOf" srcId="{B6E451A3-5200-4062-B2BB-EB9426D179FD}" destId="{BCD58B03-85D2-47E2-AEEE-D1E2CB45B0FF}" srcOrd="1" destOrd="0" presId="urn:microsoft.com/office/officeart/2005/8/layout/vList4"/>
    <dgm:cxn modelId="{9A189A52-4918-47D4-94A2-B46FC3ADB7D9}" type="presOf" srcId="{531435ED-DB06-4918-987B-1B207B4F7726}" destId="{00B13620-E552-4204-8636-421917989AED}" srcOrd="1" destOrd="0" presId="urn:microsoft.com/office/officeart/2005/8/layout/vList4"/>
    <dgm:cxn modelId="{CAF078B5-C8BC-4D4F-9826-1C0DAF6FA79E}" srcId="{CFE237B4-6D24-4D3B-B758-9C547B973EB6}" destId="{B6E451A3-5200-4062-B2BB-EB9426D179FD}" srcOrd="0" destOrd="0" parTransId="{D37300C2-B0C3-4C15-B1EB-FF2795321190}" sibTransId="{B5B2614C-4D19-4F35-B69F-A88A2FCF8B1B}"/>
    <dgm:cxn modelId="{A266B7F1-BA7D-4F47-952D-6D41FAF43165}" type="presOf" srcId="{531435ED-DB06-4918-987B-1B207B4F7726}" destId="{2FD6EC83-934C-47EC-AB80-53BDCE1B7240}" srcOrd="0" destOrd="0" presId="urn:microsoft.com/office/officeart/2005/8/layout/vList4"/>
    <dgm:cxn modelId="{E8F8D9F4-0824-49A3-A94F-F03EF21F68BE}" type="presOf" srcId="{04824B0C-107C-4C09-8C1A-0E105C3D1E88}" destId="{3EA6FCA0-6324-4E7F-9BB7-6E23624B40B6}" srcOrd="0" destOrd="0" presId="urn:microsoft.com/office/officeart/2005/8/layout/vList4"/>
    <dgm:cxn modelId="{B1B902E9-1B38-43C9-9164-F053B8ED1BD6}" type="presOf" srcId="{CFE237B4-6D24-4D3B-B758-9C547B973EB6}" destId="{67B97573-0BB0-4790-A412-605AC7748E25}" srcOrd="0" destOrd="0" presId="urn:microsoft.com/office/officeart/2005/8/layout/vList4"/>
    <dgm:cxn modelId="{E7EF963C-A81E-46E4-B717-F732E2B6BF95}" type="presOf" srcId="{B6E451A3-5200-4062-B2BB-EB9426D179FD}" destId="{BDC0A07F-E1D3-4A69-962C-466867BB20F7}" srcOrd="0" destOrd="0" presId="urn:microsoft.com/office/officeart/2005/8/layout/vList4"/>
    <dgm:cxn modelId="{639CD927-9F8C-4AA4-9671-865E358B0571}" srcId="{CFE237B4-6D24-4D3B-B758-9C547B973EB6}" destId="{04824B0C-107C-4C09-8C1A-0E105C3D1E88}" srcOrd="1" destOrd="0" parTransId="{FDBB2749-690B-4D9C-B637-C45FFD9F26B7}" sibTransId="{4EF80B5C-62D3-4DC3-9EF9-8FD3738F39C7}"/>
    <dgm:cxn modelId="{34CF96A8-1D31-43A6-9AEC-8A7E2F60A595}" type="presParOf" srcId="{67B97573-0BB0-4790-A412-605AC7748E25}" destId="{2D7934CE-A39D-495B-BB6C-C34F1D265126}" srcOrd="0" destOrd="0" presId="urn:microsoft.com/office/officeart/2005/8/layout/vList4"/>
    <dgm:cxn modelId="{334C1646-FA26-4E7C-8C5A-D2D30822A014}" type="presParOf" srcId="{2D7934CE-A39D-495B-BB6C-C34F1D265126}" destId="{BDC0A07F-E1D3-4A69-962C-466867BB20F7}" srcOrd="0" destOrd="0" presId="urn:microsoft.com/office/officeart/2005/8/layout/vList4"/>
    <dgm:cxn modelId="{B4E35C61-46B8-4787-92DE-0D152FD39DFF}" type="presParOf" srcId="{2D7934CE-A39D-495B-BB6C-C34F1D265126}" destId="{1A992888-CC47-4252-A78A-58972910B729}" srcOrd="1" destOrd="0" presId="urn:microsoft.com/office/officeart/2005/8/layout/vList4"/>
    <dgm:cxn modelId="{9B593D94-5042-43EC-A9C2-8B5C5715C43C}" type="presParOf" srcId="{2D7934CE-A39D-495B-BB6C-C34F1D265126}" destId="{BCD58B03-85D2-47E2-AEEE-D1E2CB45B0FF}" srcOrd="2" destOrd="0" presId="urn:microsoft.com/office/officeart/2005/8/layout/vList4"/>
    <dgm:cxn modelId="{96DA51A4-1222-4E3B-822A-F803D5CEF7CC}" type="presParOf" srcId="{67B97573-0BB0-4790-A412-605AC7748E25}" destId="{726797B3-F5D5-4974-9974-2712B7D03B39}" srcOrd="1" destOrd="0" presId="urn:microsoft.com/office/officeart/2005/8/layout/vList4"/>
    <dgm:cxn modelId="{B06A1B73-5893-4164-9F48-B083F41A3E6F}" type="presParOf" srcId="{67B97573-0BB0-4790-A412-605AC7748E25}" destId="{BACE2716-6F07-49FD-A311-FD4D3C4195C4}" srcOrd="2" destOrd="0" presId="urn:microsoft.com/office/officeart/2005/8/layout/vList4"/>
    <dgm:cxn modelId="{57BE7757-324D-46B9-8E39-8809ABEE5222}" type="presParOf" srcId="{BACE2716-6F07-49FD-A311-FD4D3C4195C4}" destId="{3EA6FCA0-6324-4E7F-9BB7-6E23624B40B6}" srcOrd="0" destOrd="0" presId="urn:microsoft.com/office/officeart/2005/8/layout/vList4"/>
    <dgm:cxn modelId="{4743F22C-20CC-4AD9-A791-381766BC521B}" type="presParOf" srcId="{BACE2716-6F07-49FD-A311-FD4D3C4195C4}" destId="{57A70F57-B966-4406-BB8B-0D4BBAEBE69C}" srcOrd="1" destOrd="0" presId="urn:microsoft.com/office/officeart/2005/8/layout/vList4"/>
    <dgm:cxn modelId="{2E4D8EF0-677B-45E4-BB6F-E670C98AFFE3}" type="presParOf" srcId="{BACE2716-6F07-49FD-A311-FD4D3C4195C4}" destId="{17FA48E9-1D92-4B41-9080-51EE659A855A}" srcOrd="2" destOrd="0" presId="urn:microsoft.com/office/officeart/2005/8/layout/vList4"/>
    <dgm:cxn modelId="{6EDEBB62-3A94-45F8-9B09-6C03BB5F2688}" type="presParOf" srcId="{67B97573-0BB0-4790-A412-605AC7748E25}" destId="{34CB39D2-AB67-40FE-BD3A-295A36DBCE97}" srcOrd="3" destOrd="0" presId="urn:microsoft.com/office/officeart/2005/8/layout/vList4"/>
    <dgm:cxn modelId="{965F3DB6-2968-4987-A403-03EDF3DB0A53}" type="presParOf" srcId="{67B97573-0BB0-4790-A412-605AC7748E25}" destId="{77C59EE8-7F08-4F5A-8534-1C0814102FF0}" srcOrd="4" destOrd="0" presId="urn:microsoft.com/office/officeart/2005/8/layout/vList4"/>
    <dgm:cxn modelId="{47E7ABE8-DB2B-46CA-8CB0-46F25A2DF877}" type="presParOf" srcId="{77C59EE8-7F08-4F5A-8534-1C0814102FF0}" destId="{2FD6EC83-934C-47EC-AB80-53BDCE1B7240}" srcOrd="0" destOrd="0" presId="urn:microsoft.com/office/officeart/2005/8/layout/vList4"/>
    <dgm:cxn modelId="{4E522392-49C3-407A-9466-5ED8E99F6531}" type="presParOf" srcId="{77C59EE8-7F08-4F5A-8534-1C0814102FF0}" destId="{7936E896-51CC-4909-A649-EE82F2C307E7}" srcOrd="1" destOrd="0" presId="urn:microsoft.com/office/officeart/2005/8/layout/vList4"/>
    <dgm:cxn modelId="{17AC0371-02A3-4F66-9ADB-E3038A151683}" type="presParOf" srcId="{77C59EE8-7F08-4F5A-8534-1C0814102FF0}" destId="{00B13620-E552-4204-8636-421917989AE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74CA85-33DC-4062-8FC1-9DF1AC2DF342}" type="datetimeFigureOut">
              <a:rPr lang="en-US" smtClean="0"/>
              <a:t>2/10/2017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3CA35B-2F4F-4F47-BCC6-E2F64A6270A0}" type="slidenum">
              <a:rPr lang="en-US" smtClean="0"/>
              <a:t>‹#›</a:t>
            </a:fld>
            <a:endParaRPr lang="en-US"/>
          </a:p>
        </p:txBody>
      </p:sp>
    </p:spTree>
    <p:extLst>
      <p:ext uri="{BB962C8B-B14F-4D97-AF65-F5344CB8AC3E}">
        <p14:creationId xmlns:p14="http://schemas.microsoft.com/office/powerpoint/2010/main" val="224622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F40AB-4412-4994-9F1B-11048DB4811C}" type="datetimeFigureOut">
              <a:rPr lang="en-US" smtClean="0"/>
              <a:t>2/10/2017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914BF-F733-4330-9EDB-DE6B4A5587A8}" type="slidenum">
              <a:rPr lang="en-US" smtClean="0"/>
              <a:t>‹#›</a:t>
            </a:fld>
            <a:endParaRPr lang="en-US"/>
          </a:p>
        </p:txBody>
      </p:sp>
    </p:spTree>
    <p:extLst>
      <p:ext uri="{BB962C8B-B14F-4D97-AF65-F5344CB8AC3E}">
        <p14:creationId xmlns:p14="http://schemas.microsoft.com/office/powerpoint/2010/main" val="344984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DC63A55-8E75-4FFB-B368-8B3D67B9CA61}" type="slidenum">
              <a:rPr lang="en-US" altLang="en-US" sz="1300" smtClean="0">
                <a:latin typeface="Arial" charset="0"/>
              </a:rPr>
              <a:pPr eaLnBrk="1" fontAlgn="base" hangingPunct="1">
                <a:spcBef>
                  <a:spcPct val="0"/>
                </a:spcBef>
                <a:spcAft>
                  <a:spcPct val="0"/>
                </a:spcAft>
              </a:pPr>
              <a:t>3</a:t>
            </a:fld>
            <a:endParaRPr lang="en-US" altLang="en-US" sz="1300" smtClean="0">
              <a:latin typeface="Arial" charset="0"/>
            </a:endParaRPr>
          </a:p>
        </p:txBody>
      </p:sp>
      <p:sp>
        <p:nvSpPr>
          <p:cNvPr id="98307" name="Rectangle 7"/>
          <p:cNvSpPr txBox="1">
            <a:spLocks noGrp="1"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53" tIns="48326" rIns="96653" bIns="48326" anchor="b"/>
          <a:lstStyle>
            <a:lvl1pPr defTabSz="966788" eaLnBrk="0" hangingPunct="0">
              <a:spcBef>
                <a:spcPct val="30000"/>
              </a:spcBef>
              <a:defRPr sz="1200">
                <a:solidFill>
                  <a:schemeClr val="tx1"/>
                </a:solidFill>
                <a:latin typeface="Calibri" pitchFamily="34" charset="0"/>
              </a:defRPr>
            </a:lvl1pPr>
            <a:lvl2pPr marL="742950" indent="-285750" defTabSz="966788" eaLnBrk="0" hangingPunct="0">
              <a:spcBef>
                <a:spcPct val="30000"/>
              </a:spcBef>
              <a:defRPr sz="1200">
                <a:solidFill>
                  <a:schemeClr val="tx1"/>
                </a:solidFill>
                <a:latin typeface="Calibri" pitchFamily="34" charset="0"/>
              </a:defRPr>
            </a:lvl2pPr>
            <a:lvl3pPr marL="1143000" indent="-228600" defTabSz="966788" eaLnBrk="0" hangingPunct="0">
              <a:spcBef>
                <a:spcPct val="30000"/>
              </a:spcBef>
              <a:defRPr sz="1200">
                <a:solidFill>
                  <a:schemeClr val="tx1"/>
                </a:solidFill>
                <a:latin typeface="Calibri" pitchFamily="34" charset="0"/>
              </a:defRPr>
            </a:lvl3pPr>
            <a:lvl4pPr marL="1600200" indent="-228600" defTabSz="966788" eaLnBrk="0" hangingPunct="0">
              <a:spcBef>
                <a:spcPct val="30000"/>
              </a:spcBef>
              <a:defRPr sz="1200">
                <a:solidFill>
                  <a:schemeClr val="tx1"/>
                </a:solidFill>
                <a:latin typeface="Calibri" pitchFamily="34" charset="0"/>
              </a:defRPr>
            </a:lvl4pPr>
            <a:lvl5pPr marL="2057400" indent="-228600" defTabSz="966788" eaLnBrk="0" hangingPunct="0">
              <a:spcBef>
                <a:spcPct val="30000"/>
              </a:spcBef>
              <a:defRPr sz="1200">
                <a:solidFill>
                  <a:schemeClr val="tx1"/>
                </a:solidFill>
                <a:latin typeface="Calibri" pitchFamily="34" charset="0"/>
              </a:defRPr>
            </a:lvl5pPr>
            <a:lvl6pPr marL="2514600" indent="-228600" defTabSz="966788" eaLnBrk="0" fontAlgn="base" hangingPunct="0">
              <a:spcBef>
                <a:spcPct val="30000"/>
              </a:spcBef>
              <a:spcAft>
                <a:spcPct val="0"/>
              </a:spcAft>
              <a:defRPr sz="1200">
                <a:solidFill>
                  <a:schemeClr val="tx1"/>
                </a:solidFill>
                <a:latin typeface="Calibri" pitchFamily="34" charset="0"/>
              </a:defRPr>
            </a:lvl6pPr>
            <a:lvl7pPr marL="2971800" indent="-228600" defTabSz="966788" eaLnBrk="0" fontAlgn="base" hangingPunct="0">
              <a:spcBef>
                <a:spcPct val="30000"/>
              </a:spcBef>
              <a:spcAft>
                <a:spcPct val="0"/>
              </a:spcAft>
              <a:defRPr sz="1200">
                <a:solidFill>
                  <a:schemeClr val="tx1"/>
                </a:solidFill>
                <a:latin typeface="Calibri" pitchFamily="34" charset="0"/>
              </a:defRPr>
            </a:lvl7pPr>
            <a:lvl8pPr marL="3429000" indent="-228600" defTabSz="966788" eaLnBrk="0" fontAlgn="base" hangingPunct="0">
              <a:spcBef>
                <a:spcPct val="30000"/>
              </a:spcBef>
              <a:spcAft>
                <a:spcPct val="0"/>
              </a:spcAft>
              <a:defRPr sz="1200">
                <a:solidFill>
                  <a:schemeClr val="tx1"/>
                </a:solidFill>
                <a:latin typeface="Calibri" pitchFamily="34" charset="0"/>
              </a:defRPr>
            </a:lvl8pPr>
            <a:lvl9pPr marL="3886200" indent="-228600" defTabSz="9667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5AFA3CE-361D-488B-A1E4-6267712E5F36}" type="slidenum">
              <a:rPr lang="en-US" altLang="en-US" sz="1300">
                <a:latin typeface="Arial" charset="0"/>
              </a:rPr>
              <a:pPr algn="r" eaLnBrk="1" hangingPunct="1">
                <a:spcBef>
                  <a:spcPct val="0"/>
                </a:spcBef>
              </a:pPr>
              <a:t>3</a:t>
            </a:fld>
            <a:endParaRPr lang="en-US" altLang="en-US" sz="1300">
              <a:latin typeface="Arial" charset="0"/>
            </a:endParaRPr>
          </a:p>
        </p:txBody>
      </p:sp>
      <p:sp>
        <p:nvSpPr>
          <p:cNvPr id="98308"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5680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records management profession it has</a:t>
            </a:r>
            <a:r>
              <a:rPr lang="en-US" baseline="0" dirty="0" smtClean="0"/>
              <a:t> been observed that the following percentages are accurate for every type of office.</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54</a:t>
            </a:fld>
            <a:endParaRPr lang="en-US"/>
          </a:p>
        </p:txBody>
      </p:sp>
    </p:spTree>
    <p:extLst>
      <p:ext uri="{BB962C8B-B14F-4D97-AF65-F5344CB8AC3E}">
        <p14:creationId xmlns:p14="http://schemas.microsoft.com/office/powerpoint/2010/main" val="414930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options</a:t>
            </a:r>
            <a:r>
              <a:rPr lang="en-US" baseline="0" dirty="0" smtClean="0"/>
              <a:t> will be discussed in detail.</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55</a:t>
            </a:fld>
            <a:endParaRPr lang="en-US"/>
          </a:p>
        </p:txBody>
      </p:sp>
    </p:spTree>
    <p:extLst>
      <p:ext uri="{BB962C8B-B14F-4D97-AF65-F5344CB8AC3E}">
        <p14:creationId xmlns:p14="http://schemas.microsoft.com/office/powerpoint/2010/main" val="3531543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keep or not to keep, that is the question…</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59</a:t>
            </a:fld>
            <a:endParaRPr lang="en-US"/>
          </a:p>
        </p:txBody>
      </p:sp>
    </p:spTree>
    <p:extLst>
      <p:ext uri="{BB962C8B-B14F-4D97-AF65-F5344CB8AC3E}">
        <p14:creationId xmlns:p14="http://schemas.microsoft.com/office/powerpoint/2010/main" val="3756336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 especially e-mail.  Emphasize that this applies to all formats.  Records need</a:t>
            </a:r>
            <a:r>
              <a:rPr lang="en-US" baseline="0" dirty="0" smtClean="0"/>
              <a:t> to be accessible to all employees involved in a business process.</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60</a:t>
            </a:fld>
            <a:endParaRPr lang="en-US"/>
          </a:p>
        </p:txBody>
      </p:sp>
    </p:spTree>
    <p:extLst>
      <p:ext uri="{BB962C8B-B14F-4D97-AF65-F5344CB8AC3E}">
        <p14:creationId xmlns:p14="http://schemas.microsoft.com/office/powerpoint/2010/main" val="335799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2025" eaLnBrk="0" hangingPunct="0">
              <a:spcBef>
                <a:spcPct val="30000"/>
              </a:spcBef>
              <a:defRPr sz="1200">
                <a:solidFill>
                  <a:schemeClr val="tx1"/>
                </a:solidFill>
                <a:latin typeface="Calibri" pitchFamily="34" charset="0"/>
              </a:defRPr>
            </a:lvl1pPr>
            <a:lvl2pPr marL="742950" indent="-285750" defTabSz="962025" eaLnBrk="0" hangingPunct="0">
              <a:spcBef>
                <a:spcPct val="30000"/>
              </a:spcBef>
              <a:defRPr sz="1200">
                <a:solidFill>
                  <a:schemeClr val="tx1"/>
                </a:solidFill>
                <a:latin typeface="Calibri" pitchFamily="34" charset="0"/>
              </a:defRPr>
            </a:lvl2pPr>
            <a:lvl3pPr marL="1143000" indent="-228600" defTabSz="962025" eaLnBrk="0" hangingPunct="0">
              <a:spcBef>
                <a:spcPct val="30000"/>
              </a:spcBef>
              <a:defRPr sz="1200">
                <a:solidFill>
                  <a:schemeClr val="tx1"/>
                </a:solidFill>
                <a:latin typeface="Calibri" pitchFamily="34" charset="0"/>
              </a:defRPr>
            </a:lvl3pPr>
            <a:lvl4pPr marL="1600200" indent="-228600" defTabSz="962025" eaLnBrk="0" hangingPunct="0">
              <a:spcBef>
                <a:spcPct val="30000"/>
              </a:spcBef>
              <a:defRPr sz="1200">
                <a:solidFill>
                  <a:schemeClr val="tx1"/>
                </a:solidFill>
                <a:latin typeface="Calibri" pitchFamily="34" charset="0"/>
              </a:defRPr>
            </a:lvl4pPr>
            <a:lvl5pPr marL="2057400" indent="-228600" defTabSz="962025" eaLnBrk="0" hangingPunct="0">
              <a:spcBef>
                <a:spcPct val="30000"/>
              </a:spcBef>
              <a:defRPr sz="1200">
                <a:solidFill>
                  <a:schemeClr val="tx1"/>
                </a:solidFill>
                <a:latin typeface="Calibri" pitchFamily="34" charset="0"/>
              </a:defRPr>
            </a:lvl5pPr>
            <a:lvl6pPr marL="2514600" indent="-228600" defTabSz="962025" eaLnBrk="0" fontAlgn="base" hangingPunct="0">
              <a:spcBef>
                <a:spcPct val="30000"/>
              </a:spcBef>
              <a:spcAft>
                <a:spcPct val="0"/>
              </a:spcAft>
              <a:defRPr sz="1200">
                <a:solidFill>
                  <a:schemeClr val="tx1"/>
                </a:solidFill>
                <a:latin typeface="Calibri" pitchFamily="34" charset="0"/>
              </a:defRPr>
            </a:lvl6pPr>
            <a:lvl7pPr marL="2971800" indent="-228600" defTabSz="962025" eaLnBrk="0" fontAlgn="base" hangingPunct="0">
              <a:spcBef>
                <a:spcPct val="30000"/>
              </a:spcBef>
              <a:spcAft>
                <a:spcPct val="0"/>
              </a:spcAft>
              <a:defRPr sz="1200">
                <a:solidFill>
                  <a:schemeClr val="tx1"/>
                </a:solidFill>
                <a:latin typeface="Calibri" pitchFamily="34" charset="0"/>
              </a:defRPr>
            </a:lvl7pPr>
            <a:lvl8pPr marL="3429000" indent="-228600" defTabSz="962025" eaLnBrk="0" fontAlgn="base" hangingPunct="0">
              <a:spcBef>
                <a:spcPct val="30000"/>
              </a:spcBef>
              <a:spcAft>
                <a:spcPct val="0"/>
              </a:spcAft>
              <a:defRPr sz="1200">
                <a:solidFill>
                  <a:schemeClr val="tx1"/>
                </a:solidFill>
                <a:latin typeface="Calibri" pitchFamily="34" charset="0"/>
              </a:defRPr>
            </a:lvl8pPr>
            <a:lvl9pPr marL="3886200" indent="-228600" defTabSz="96202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520623C-BE21-441E-BD58-C0DA2862B537}" type="slidenum">
              <a:rPr lang="en-US" altLang="en-US" sz="1300" smtClean="0">
                <a:latin typeface="Times New Roman" pitchFamily="18" charset="0"/>
              </a:rPr>
              <a:pPr eaLnBrk="1" fontAlgn="base" hangingPunct="1">
                <a:spcBef>
                  <a:spcPct val="0"/>
                </a:spcBef>
                <a:spcAft>
                  <a:spcPct val="0"/>
                </a:spcAft>
              </a:pPr>
              <a:t>62</a:t>
            </a:fld>
            <a:endParaRPr lang="en-US" altLang="en-US" sz="1300" smtClean="0">
              <a:latin typeface="Times New Roman" pitchFamily="18" charset="0"/>
            </a:endParaRPr>
          </a:p>
        </p:txBody>
      </p:sp>
      <p:sp>
        <p:nvSpPr>
          <p:cNvPr id="137219" name="Rectangle 2"/>
          <p:cNvSpPr>
            <a:spLocks noGrp="1" noRot="1" noChangeAspect="1" noChangeArrowheads="1" noTextEdit="1"/>
          </p:cNvSpPr>
          <p:nvPr>
            <p:ph type="sldImg"/>
          </p:nvPr>
        </p:nvSpPr>
        <p:spPr bwMode="auto">
          <a:xfrm>
            <a:off x="1281113" y="754063"/>
            <a:ext cx="4752975" cy="356393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974725" y="4564063"/>
            <a:ext cx="5365750" cy="429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17" tIns="49382" rIns="97117" bIns="49382" numCol="1" anchor="t" anchorCtr="0" compatLnSpc="1">
            <a:prstTxWarp prst="textNoShape">
              <a:avLst/>
            </a:prstTxWarp>
          </a:bodyPr>
          <a:lstStyle/>
          <a:p>
            <a:pPr eaLnBrk="1" hangingPunct="1">
              <a:spcBef>
                <a:spcPct val="0"/>
              </a:spcBef>
              <a:buFontTx/>
              <a:buChar char="•"/>
            </a:pPr>
            <a:r>
              <a:rPr lang="en-US" altLang="en-US" sz="1600" baseline="0" dirty="0" smtClean="0"/>
              <a:t>Bullet #1:  When all of the records of a particular business process are kept together (centralized), staff only have to look one place to find the document they need to the answer to their question.  </a:t>
            </a:r>
          </a:p>
          <a:p>
            <a:pPr eaLnBrk="1" hangingPunct="1">
              <a:spcBef>
                <a:spcPct val="0"/>
              </a:spcBef>
              <a:buFontTx/>
              <a:buChar char="•"/>
            </a:pPr>
            <a:r>
              <a:rPr lang="en-US" altLang="en-US" sz="1600" baseline="0" dirty="0" smtClean="0"/>
              <a:t> Decentralized storage makes the search and retrieval process more difficult, and possibly incomplete.</a:t>
            </a:r>
          </a:p>
          <a:p>
            <a:pPr marL="0" marR="0" indent="0" algn="l" defTabSz="914400" rtl="0" eaLnBrk="1" fontAlgn="auto" latinLnBrk="0" hangingPunct="1">
              <a:lnSpc>
                <a:spcPct val="100000"/>
              </a:lnSpc>
              <a:spcBef>
                <a:spcPct val="0"/>
              </a:spcBef>
              <a:spcAft>
                <a:spcPts val="0"/>
              </a:spcAft>
              <a:buClrTx/>
              <a:buSzTx/>
              <a:buFontTx/>
              <a:buChar char="•"/>
              <a:tabLst/>
              <a:defRPr/>
            </a:pPr>
            <a:r>
              <a:rPr lang="en-US" altLang="en-US" sz="1600" dirty="0" smtClean="0"/>
              <a:t> Bullet #2:  File cabinets and computers</a:t>
            </a:r>
            <a:r>
              <a:rPr lang="en-US" altLang="en-US" sz="1600" baseline="0" dirty="0" smtClean="0"/>
              <a:t> do not require that records be organized.</a:t>
            </a:r>
          </a:p>
          <a:p>
            <a:pPr marL="0" marR="0" indent="0" algn="l" defTabSz="914400" rtl="0" eaLnBrk="1" fontAlgn="auto" latinLnBrk="0" hangingPunct="1">
              <a:lnSpc>
                <a:spcPct val="100000"/>
              </a:lnSpc>
              <a:spcBef>
                <a:spcPct val="0"/>
              </a:spcBef>
              <a:spcAft>
                <a:spcPts val="0"/>
              </a:spcAft>
              <a:buClrTx/>
              <a:buSzTx/>
              <a:buFontTx/>
              <a:buChar char="•"/>
              <a:tabLst/>
              <a:defRPr/>
            </a:pPr>
            <a:r>
              <a:rPr lang="en-US" altLang="en-US" sz="1600" baseline="0" dirty="0" smtClean="0"/>
              <a:t>Bullet #4:  RMS just published 2 new online guides</a:t>
            </a:r>
          </a:p>
          <a:p>
            <a:pPr eaLnBrk="1" hangingPunct="1">
              <a:spcBef>
                <a:spcPct val="0"/>
              </a:spcBef>
              <a:buFontTx/>
              <a:buChar char="•"/>
            </a:pPr>
            <a:endParaRPr lang="en-US" altLang="en-US" sz="1600" dirty="0" smtClean="0"/>
          </a:p>
        </p:txBody>
      </p:sp>
      <p:sp>
        <p:nvSpPr>
          <p:cNvPr id="137221" name="Rectangle 4"/>
          <p:cNvSpPr>
            <a:spLocks noChangeArrowheads="1"/>
          </p:cNvSpPr>
          <p:nvPr/>
        </p:nvSpPr>
        <p:spPr bwMode="auto">
          <a:xfrm>
            <a:off x="6105525" y="2493963"/>
            <a:ext cx="1209675"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71" tIns="47736" rIns="95471" bIns="47736">
            <a:spAutoFit/>
          </a:bodyPr>
          <a:lstStyle>
            <a:lvl1pPr defTabSz="944563" eaLnBrk="0" hangingPunct="0">
              <a:spcBef>
                <a:spcPct val="30000"/>
              </a:spcBef>
              <a:defRPr sz="1200">
                <a:solidFill>
                  <a:schemeClr val="tx1"/>
                </a:solidFill>
                <a:latin typeface="Calibri" pitchFamily="34" charset="0"/>
              </a:defRPr>
            </a:lvl1pPr>
            <a:lvl2pPr marL="742950" indent="-285750" defTabSz="944563" eaLnBrk="0" hangingPunct="0">
              <a:spcBef>
                <a:spcPct val="30000"/>
              </a:spcBef>
              <a:defRPr sz="1200">
                <a:solidFill>
                  <a:schemeClr val="tx1"/>
                </a:solidFill>
                <a:latin typeface="Calibri" pitchFamily="34" charset="0"/>
              </a:defRPr>
            </a:lvl2pPr>
            <a:lvl3pPr marL="1143000" indent="-228600" defTabSz="944563" eaLnBrk="0" hangingPunct="0">
              <a:spcBef>
                <a:spcPct val="30000"/>
              </a:spcBef>
              <a:defRPr sz="1200">
                <a:solidFill>
                  <a:schemeClr val="tx1"/>
                </a:solidFill>
                <a:latin typeface="Calibri" pitchFamily="34" charset="0"/>
              </a:defRPr>
            </a:lvl3pPr>
            <a:lvl4pPr marL="1600200" indent="-228600" defTabSz="944563" eaLnBrk="0" hangingPunct="0">
              <a:spcBef>
                <a:spcPct val="30000"/>
              </a:spcBef>
              <a:defRPr sz="1200">
                <a:solidFill>
                  <a:schemeClr val="tx1"/>
                </a:solidFill>
                <a:latin typeface="Calibri" pitchFamily="34" charset="0"/>
              </a:defRPr>
            </a:lvl4pPr>
            <a:lvl5pPr marL="2057400" indent="-228600" defTabSz="944563" eaLnBrk="0" hangingPunct="0">
              <a:spcBef>
                <a:spcPct val="30000"/>
              </a:spcBef>
              <a:defRPr sz="1200">
                <a:solidFill>
                  <a:schemeClr val="tx1"/>
                </a:solidFill>
                <a:latin typeface="Calibri" pitchFamily="34" charset="0"/>
              </a:defRPr>
            </a:lvl5pPr>
            <a:lvl6pPr marL="2514600" indent="-228600" defTabSz="944563" eaLnBrk="0" fontAlgn="base" hangingPunct="0">
              <a:spcBef>
                <a:spcPct val="30000"/>
              </a:spcBef>
              <a:spcAft>
                <a:spcPct val="0"/>
              </a:spcAft>
              <a:defRPr sz="1200">
                <a:solidFill>
                  <a:schemeClr val="tx1"/>
                </a:solidFill>
                <a:latin typeface="Calibri" pitchFamily="34" charset="0"/>
              </a:defRPr>
            </a:lvl6pPr>
            <a:lvl7pPr marL="2971800" indent="-228600" defTabSz="944563" eaLnBrk="0" fontAlgn="base" hangingPunct="0">
              <a:spcBef>
                <a:spcPct val="30000"/>
              </a:spcBef>
              <a:spcAft>
                <a:spcPct val="0"/>
              </a:spcAft>
              <a:defRPr sz="1200">
                <a:solidFill>
                  <a:schemeClr val="tx1"/>
                </a:solidFill>
                <a:latin typeface="Calibri" pitchFamily="34" charset="0"/>
              </a:defRPr>
            </a:lvl7pPr>
            <a:lvl8pPr marL="3429000" indent="-228600" defTabSz="944563" eaLnBrk="0" fontAlgn="base" hangingPunct="0">
              <a:spcBef>
                <a:spcPct val="30000"/>
              </a:spcBef>
              <a:spcAft>
                <a:spcPct val="0"/>
              </a:spcAft>
              <a:defRPr sz="1200">
                <a:solidFill>
                  <a:schemeClr val="tx1"/>
                </a:solidFill>
                <a:latin typeface="Calibri" pitchFamily="34" charset="0"/>
              </a:defRPr>
            </a:lvl8pPr>
            <a:lvl9pPr marL="3886200" indent="-228600" defTabSz="944563"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US" altLang="en-US" sz="1800"/>
          </a:p>
        </p:txBody>
      </p:sp>
      <p:sp>
        <p:nvSpPr>
          <p:cNvPr id="137222" name="Rectangle 5"/>
          <p:cNvSpPr>
            <a:spLocks noChangeArrowheads="1"/>
          </p:cNvSpPr>
          <p:nvPr/>
        </p:nvSpPr>
        <p:spPr bwMode="auto">
          <a:xfrm>
            <a:off x="1038225" y="5043488"/>
            <a:ext cx="5186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11" tIns="47407" rIns="94811" bIns="47407">
            <a:spAutoFit/>
          </a:bodyPr>
          <a:lstStyle>
            <a:lvl1pPr defTabSz="944563" eaLnBrk="0" hangingPunct="0">
              <a:spcBef>
                <a:spcPct val="30000"/>
              </a:spcBef>
              <a:defRPr sz="1200">
                <a:solidFill>
                  <a:schemeClr val="tx1"/>
                </a:solidFill>
                <a:latin typeface="Calibri" pitchFamily="34" charset="0"/>
              </a:defRPr>
            </a:lvl1pPr>
            <a:lvl2pPr marL="742950" indent="-285750" defTabSz="944563" eaLnBrk="0" hangingPunct="0">
              <a:spcBef>
                <a:spcPct val="30000"/>
              </a:spcBef>
              <a:defRPr sz="1200">
                <a:solidFill>
                  <a:schemeClr val="tx1"/>
                </a:solidFill>
                <a:latin typeface="Calibri" pitchFamily="34" charset="0"/>
              </a:defRPr>
            </a:lvl2pPr>
            <a:lvl3pPr marL="1143000" indent="-228600" defTabSz="944563" eaLnBrk="0" hangingPunct="0">
              <a:spcBef>
                <a:spcPct val="30000"/>
              </a:spcBef>
              <a:defRPr sz="1200">
                <a:solidFill>
                  <a:schemeClr val="tx1"/>
                </a:solidFill>
                <a:latin typeface="Calibri" pitchFamily="34" charset="0"/>
              </a:defRPr>
            </a:lvl3pPr>
            <a:lvl4pPr marL="1600200" indent="-228600" defTabSz="944563" eaLnBrk="0" hangingPunct="0">
              <a:spcBef>
                <a:spcPct val="30000"/>
              </a:spcBef>
              <a:defRPr sz="1200">
                <a:solidFill>
                  <a:schemeClr val="tx1"/>
                </a:solidFill>
                <a:latin typeface="Calibri" pitchFamily="34" charset="0"/>
              </a:defRPr>
            </a:lvl4pPr>
            <a:lvl5pPr marL="2057400" indent="-228600" defTabSz="944563" eaLnBrk="0" hangingPunct="0">
              <a:spcBef>
                <a:spcPct val="30000"/>
              </a:spcBef>
              <a:defRPr sz="1200">
                <a:solidFill>
                  <a:schemeClr val="tx1"/>
                </a:solidFill>
                <a:latin typeface="Calibri" pitchFamily="34" charset="0"/>
              </a:defRPr>
            </a:lvl5pPr>
            <a:lvl6pPr marL="2514600" indent="-228600" defTabSz="944563" eaLnBrk="0" fontAlgn="base" hangingPunct="0">
              <a:spcBef>
                <a:spcPct val="30000"/>
              </a:spcBef>
              <a:spcAft>
                <a:spcPct val="0"/>
              </a:spcAft>
              <a:defRPr sz="1200">
                <a:solidFill>
                  <a:schemeClr val="tx1"/>
                </a:solidFill>
                <a:latin typeface="Calibri" pitchFamily="34" charset="0"/>
              </a:defRPr>
            </a:lvl6pPr>
            <a:lvl7pPr marL="2971800" indent="-228600" defTabSz="944563" eaLnBrk="0" fontAlgn="base" hangingPunct="0">
              <a:spcBef>
                <a:spcPct val="30000"/>
              </a:spcBef>
              <a:spcAft>
                <a:spcPct val="0"/>
              </a:spcAft>
              <a:defRPr sz="1200">
                <a:solidFill>
                  <a:schemeClr val="tx1"/>
                </a:solidFill>
                <a:latin typeface="Calibri" pitchFamily="34" charset="0"/>
              </a:defRPr>
            </a:lvl7pPr>
            <a:lvl8pPr marL="3429000" indent="-228600" defTabSz="944563" eaLnBrk="0" fontAlgn="base" hangingPunct="0">
              <a:spcBef>
                <a:spcPct val="30000"/>
              </a:spcBef>
              <a:spcAft>
                <a:spcPct val="0"/>
              </a:spcAft>
              <a:defRPr sz="1200">
                <a:solidFill>
                  <a:schemeClr val="tx1"/>
                </a:solidFill>
                <a:latin typeface="Calibri" pitchFamily="34" charset="0"/>
              </a:defRPr>
            </a:lvl8pPr>
            <a:lvl9pPr marL="3886200" indent="-228600" defTabSz="9445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z="1800"/>
              <a:t>** For example, do not use the folder title “reports” or “memos.”</a:t>
            </a:r>
          </a:p>
        </p:txBody>
      </p:sp>
      <p:sp>
        <p:nvSpPr>
          <p:cNvPr id="137223" name="Text Box 6"/>
          <p:cNvSpPr txBox="1">
            <a:spLocks noChangeArrowheads="1"/>
          </p:cNvSpPr>
          <p:nvPr/>
        </p:nvSpPr>
        <p:spPr bwMode="auto">
          <a:xfrm>
            <a:off x="6127750" y="2505075"/>
            <a:ext cx="36353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50" tIns="47524" rIns="95050" bIns="47524">
            <a:spAutoFit/>
          </a:bodyPr>
          <a:lstStyle>
            <a:lvl1pPr defTabSz="950913" eaLnBrk="0" hangingPunct="0">
              <a:spcBef>
                <a:spcPct val="30000"/>
              </a:spcBef>
              <a:defRPr sz="1200">
                <a:solidFill>
                  <a:schemeClr val="tx1"/>
                </a:solidFill>
                <a:latin typeface="Calibri" pitchFamily="34" charset="0"/>
              </a:defRPr>
            </a:lvl1pPr>
            <a:lvl2pPr marL="742950" indent="-285750" defTabSz="950913" eaLnBrk="0" hangingPunct="0">
              <a:spcBef>
                <a:spcPct val="30000"/>
              </a:spcBef>
              <a:defRPr sz="1200">
                <a:solidFill>
                  <a:schemeClr val="tx1"/>
                </a:solidFill>
                <a:latin typeface="Calibri" pitchFamily="34" charset="0"/>
              </a:defRPr>
            </a:lvl2pPr>
            <a:lvl3pPr marL="1143000" indent="-228600" defTabSz="950913" eaLnBrk="0" hangingPunct="0">
              <a:spcBef>
                <a:spcPct val="30000"/>
              </a:spcBef>
              <a:defRPr sz="1200">
                <a:solidFill>
                  <a:schemeClr val="tx1"/>
                </a:solidFill>
                <a:latin typeface="Calibri" pitchFamily="34" charset="0"/>
              </a:defRPr>
            </a:lvl3pPr>
            <a:lvl4pPr marL="1600200" indent="-228600" defTabSz="950913" eaLnBrk="0" hangingPunct="0">
              <a:spcBef>
                <a:spcPct val="30000"/>
              </a:spcBef>
              <a:defRPr sz="1200">
                <a:solidFill>
                  <a:schemeClr val="tx1"/>
                </a:solidFill>
                <a:latin typeface="Calibri" pitchFamily="34" charset="0"/>
              </a:defRPr>
            </a:lvl4pPr>
            <a:lvl5pPr marL="2057400" indent="-228600" defTabSz="950913" eaLnBrk="0" hangingPunct="0">
              <a:spcBef>
                <a:spcPct val="30000"/>
              </a:spcBef>
              <a:defRPr sz="1200">
                <a:solidFill>
                  <a:schemeClr val="tx1"/>
                </a:solidFill>
                <a:latin typeface="Calibri" pitchFamily="34" charset="0"/>
              </a:defRPr>
            </a:lvl5pPr>
            <a:lvl6pPr marL="2514600" indent="-228600" defTabSz="950913" eaLnBrk="0" fontAlgn="base" hangingPunct="0">
              <a:spcBef>
                <a:spcPct val="30000"/>
              </a:spcBef>
              <a:spcAft>
                <a:spcPct val="0"/>
              </a:spcAft>
              <a:defRPr sz="1200">
                <a:solidFill>
                  <a:schemeClr val="tx1"/>
                </a:solidFill>
                <a:latin typeface="Calibri" pitchFamily="34" charset="0"/>
              </a:defRPr>
            </a:lvl6pPr>
            <a:lvl7pPr marL="2971800" indent="-228600" defTabSz="950913" eaLnBrk="0" fontAlgn="base" hangingPunct="0">
              <a:spcBef>
                <a:spcPct val="30000"/>
              </a:spcBef>
              <a:spcAft>
                <a:spcPct val="0"/>
              </a:spcAft>
              <a:defRPr sz="1200">
                <a:solidFill>
                  <a:schemeClr val="tx1"/>
                </a:solidFill>
                <a:latin typeface="Calibri" pitchFamily="34" charset="0"/>
              </a:defRPr>
            </a:lvl7pPr>
            <a:lvl8pPr marL="3429000" indent="-228600" defTabSz="950913" eaLnBrk="0" fontAlgn="base" hangingPunct="0">
              <a:spcBef>
                <a:spcPct val="30000"/>
              </a:spcBef>
              <a:spcAft>
                <a:spcPct val="0"/>
              </a:spcAft>
              <a:defRPr sz="1200">
                <a:solidFill>
                  <a:schemeClr val="tx1"/>
                </a:solidFill>
                <a:latin typeface="Calibri" pitchFamily="34" charset="0"/>
              </a:defRPr>
            </a:lvl8pPr>
            <a:lvl9pPr marL="3886200" indent="-228600" defTabSz="95091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z="1700">
                <a:latin typeface="Arial" charset="0"/>
              </a:rPr>
              <a:t>**</a:t>
            </a:r>
          </a:p>
        </p:txBody>
      </p:sp>
    </p:spTree>
    <p:extLst>
      <p:ext uri="{BB962C8B-B14F-4D97-AF65-F5344CB8AC3E}">
        <p14:creationId xmlns:p14="http://schemas.microsoft.com/office/powerpoint/2010/main" val="3207239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63</a:t>
            </a:fld>
            <a:endParaRPr lang="en-US"/>
          </a:p>
        </p:txBody>
      </p:sp>
    </p:spTree>
    <p:extLst>
      <p:ext uri="{BB962C8B-B14F-4D97-AF65-F5344CB8AC3E}">
        <p14:creationId xmlns:p14="http://schemas.microsoft.com/office/powerpoint/2010/main" val="188054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64</a:t>
            </a:fld>
            <a:endParaRPr lang="en-US"/>
          </a:p>
        </p:txBody>
      </p:sp>
    </p:spTree>
    <p:extLst>
      <p:ext uri="{BB962C8B-B14F-4D97-AF65-F5344CB8AC3E}">
        <p14:creationId xmlns:p14="http://schemas.microsoft.com/office/powerpoint/2010/main" val="57403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fontAlgn="auto" latinLnBrk="0" hangingPunct="1">
              <a:buFont typeface="Arial" panose="020B0604020202020204" pitchFamily="34" charset="0"/>
              <a:buChar char="•"/>
            </a:pPr>
            <a:r>
              <a:rPr lang="en-US" sz="1100" b="0" i="0" u="none" strike="noStrike" kern="1200" dirty="0" smtClean="0">
                <a:solidFill>
                  <a:schemeClr val="tx1"/>
                </a:solidFill>
                <a:effectLst/>
                <a:latin typeface="+mn-lt"/>
                <a:ea typeface="+mn-ea"/>
                <a:cs typeface="+mn-cs"/>
              </a:rPr>
              <a:t>Level</a:t>
            </a:r>
            <a:r>
              <a:rPr lang="en-US" sz="1100" b="0" i="0" u="none" strike="noStrike" kern="1200" baseline="0" dirty="0" smtClean="0">
                <a:solidFill>
                  <a:schemeClr val="tx1"/>
                </a:solidFill>
                <a:effectLst/>
                <a:latin typeface="+mn-lt"/>
                <a:ea typeface="+mn-ea"/>
                <a:cs typeface="+mn-cs"/>
              </a:rPr>
              <a:t> I:  Compare the record series level to a file cabinet drawer, or a set of file cabinets dedicated to one type of record.  This works in a computer directory structure as well.  </a:t>
            </a:r>
            <a:r>
              <a:rPr lang="en-US" sz="1100" b="0" i="0" u="none" strike="noStrike" kern="1200" dirty="0" smtClean="0">
                <a:solidFill>
                  <a:schemeClr val="tx1"/>
                </a:solidFill>
                <a:effectLst/>
                <a:latin typeface="+mn-lt"/>
                <a:ea typeface="+mn-ea"/>
                <a:cs typeface="+mn-cs"/>
              </a:rPr>
              <a:t>This level should match the Retention and Disposal Schedule. </a:t>
            </a:r>
          </a:p>
          <a:p>
            <a:pPr marL="171450" indent="-171450" rtl="0" eaLnBrk="1" fontAlgn="auto" latinLnBrk="0" hangingPunct="1">
              <a:buFont typeface="Arial" panose="020B0604020202020204" pitchFamily="34" charset="0"/>
              <a:buChar char="•"/>
            </a:pPr>
            <a:r>
              <a:rPr lang="en-US" sz="1100" b="0" i="0" u="none" strike="noStrike" kern="1200" dirty="0" smtClean="0">
                <a:solidFill>
                  <a:schemeClr val="tx1"/>
                </a:solidFill>
                <a:effectLst/>
                <a:latin typeface="+mn-lt"/>
                <a:ea typeface="+mn-ea"/>
                <a:cs typeface="+mn-cs"/>
              </a:rPr>
              <a:t>Level</a:t>
            </a:r>
            <a:r>
              <a:rPr lang="en-US" sz="1100" b="0" i="0" u="none" strike="noStrike" kern="1200" baseline="0" dirty="0" smtClean="0">
                <a:solidFill>
                  <a:schemeClr val="tx1"/>
                </a:solidFill>
                <a:effectLst/>
                <a:latin typeface="+mn-lt"/>
                <a:ea typeface="+mn-ea"/>
                <a:cs typeface="+mn-cs"/>
              </a:rPr>
              <a:t> II:  This level is for the folders of each individual entity in the filing system.  </a:t>
            </a:r>
            <a:r>
              <a:rPr lang="en-US" sz="1100" b="0" i="0" u="none" strike="noStrike" kern="1200" dirty="0" smtClean="0">
                <a:solidFill>
                  <a:schemeClr val="tx1"/>
                </a:solidFill>
                <a:effectLst/>
                <a:latin typeface="+mn-lt"/>
                <a:ea typeface="+mn-ea"/>
                <a:cs typeface="+mn-cs"/>
              </a:rPr>
              <a:t>Naming conventions will promote consistency and help with retrieval. Retention is applied at this level, as the records age or close.</a:t>
            </a:r>
            <a:r>
              <a:rPr lang="en-US" sz="1100" b="0" i="0" u="none" strike="noStrike" kern="1200" baseline="0" dirty="0" smtClean="0">
                <a:solidFill>
                  <a:schemeClr val="tx1"/>
                </a:solidFill>
                <a:effectLst/>
                <a:latin typeface="+mn-lt"/>
                <a:ea typeface="+mn-ea"/>
                <a:cs typeface="+mn-cs"/>
              </a:rPr>
              <a:t>  </a:t>
            </a:r>
            <a:endParaRPr lang="en-US" sz="1100" b="0" i="0" u="none" strike="noStrike" kern="1200" dirty="0" smtClean="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US" sz="1100" b="0" i="0" u="none" strike="noStrike" kern="1200" dirty="0" smtClean="0">
                <a:solidFill>
                  <a:schemeClr val="tx1"/>
                </a:solidFill>
                <a:effectLst/>
                <a:latin typeface="+mn-lt"/>
                <a:ea typeface="+mn-ea"/>
                <a:cs typeface="+mn-cs"/>
              </a:rPr>
              <a:t>Level III:  Document types must have the same retention period, so there is no weeding.  You may create sub-folders or tabs in a folder, if it will make retrieval easier to separate different document types.</a:t>
            </a:r>
          </a:p>
        </p:txBody>
      </p:sp>
      <p:sp>
        <p:nvSpPr>
          <p:cNvPr id="4" name="Slide Number Placeholder 3"/>
          <p:cNvSpPr>
            <a:spLocks noGrp="1"/>
          </p:cNvSpPr>
          <p:nvPr>
            <p:ph type="sldNum" sz="quarter" idx="10"/>
          </p:nvPr>
        </p:nvSpPr>
        <p:spPr/>
        <p:txBody>
          <a:bodyPr/>
          <a:lstStyle/>
          <a:p>
            <a:fld id="{686C362A-A8ED-4513-ACA5-586A910B451E}" type="slidenum">
              <a:rPr lang="en-US" smtClean="0"/>
              <a:t>65</a:t>
            </a:fld>
            <a:endParaRPr lang="en-US"/>
          </a:p>
        </p:txBody>
      </p:sp>
    </p:spTree>
    <p:extLst>
      <p:ext uri="{BB962C8B-B14F-4D97-AF65-F5344CB8AC3E}">
        <p14:creationId xmlns:p14="http://schemas.microsoft.com/office/powerpoint/2010/main" val="305547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reading slide:  Re-designing a filing system can feel overwhelming and intimidating.  These</a:t>
            </a:r>
            <a:r>
              <a:rPr lang="en-US" baseline="0" dirty="0" smtClean="0"/>
              <a:t> tips may make it easier, and will help focus the implementation for long-term success.  </a:t>
            </a:r>
          </a:p>
          <a:p>
            <a:endParaRPr lang="en-US" baseline="0" dirty="0" smtClean="0"/>
          </a:p>
          <a:p>
            <a:r>
              <a:rPr lang="en-US" baseline="0" dirty="0" smtClean="0"/>
              <a:t>After reading slide:  This methodology may temporarily create two different systems for two different timeframes.  Eventually, they will be merged.</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66</a:t>
            </a:fld>
            <a:endParaRPr lang="en-US"/>
          </a:p>
        </p:txBody>
      </p:sp>
    </p:spTree>
    <p:extLst>
      <p:ext uri="{BB962C8B-B14F-4D97-AF65-F5344CB8AC3E}">
        <p14:creationId xmlns:p14="http://schemas.microsoft.com/office/powerpoint/2010/main" val="62159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storage includes:</a:t>
            </a:r>
            <a:r>
              <a:rPr lang="en-US" baseline="0" dirty="0" smtClean="0"/>
              <a:t>  shared drives, e-mail accounts, SharePoint and other EDM, cloud, hard drives, external devices, etc.</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68</a:t>
            </a:fld>
            <a:endParaRPr lang="en-US"/>
          </a:p>
        </p:txBody>
      </p:sp>
    </p:spTree>
    <p:extLst>
      <p:ext uri="{BB962C8B-B14F-4D97-AF65-F5344CB8AC3E}">
        <p14:creationId xmlns:p14="http://schemas.microsoft.com/office/powerpoint/2010/main" val="126431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#4 – storing records on a floppy disk that no longer fits in your computer is not complying with record retention</a:t>
            </a:r>
            <a:r>
              <a:rPr lang="en-US" baseline="0" dirty="0" smtClean="0"/>
              <a:t> requirements</a:t>
            </a:r>
            <a:endParaRPr lang="en-US" dirty="0"/>
          </a:p>
        </p:txBody>
      </p:sp>
      <p:sp>
        <p:nvSpPr>
          <p:cNvPr id="4" name="Slide Number Placeholder 3"/>
          <p:cNvSpPr>
            <a:spLocks noGrp="1"/>
          </p:cNvSpPr>
          <p:nvPr>
            <p:ph type="sldNum" sz="quarter" idx="10"/>
          </p:nvPr>
        </p:nvSpPr>
        <p:spPr/>
        <p:txBody>
          <a:bodyPr/>
          <a:lstStyle/>
          <a:p>
            <a:fld id="{35D8D0CA-DAC9-43B9-9F09-34D60A3F4012}" type="slidenum">
              <a:rPr lang="en-US" smtClean="0"/>
              <a:t>6</a:t>
            </a:fld>
            <a:endParaRPr lang="en-US"/>
          </a:p>
        </p:txBody>
      </p:sp>
    </p:spTree>
    <p:extLst>
      <p:ext uri="{BB962C8B-B14F-4D97-AF65-F5344CB8AC3E}">
        <p14:creationId xmlns:p14="http://schemas.microsoft.com/office/powerpoint/2010/main" val="1766938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office’s resources will be different</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70</a:t>
            </a:fld>
            <a:endParaRPr lang="en-US"/>
          </a:p>
        </p:txBody>
      </p:sp>
    </p:spTree>
    <p:extLst>
      <p:ext uri="{BB962C8B-B14F-4D97-AF65-F5344CB8AC3E}">
        <p14:creationId xmlns:p14="http://schemas.microsoft.com/office/powerpoint/2010/main" val="149176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3 primary formats that are used for storing records.</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72</a:t>
            </a:fld>
            <a:endParaRPr lang="en-US"/>
          </a:p>
        </p:txBody>
      </p:sp>
    </p:spTree>
    <p:extLst>
      <p:ext uri="{BB962C8B-B14F-4D97-AF65-F5344CB8AC3E}">
        <p14:creationId xmlns:p14="http://schemas.microsoft.com/office/powerpoint/2010/main" val="3958846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78</a:t>
            </a:fld>
            <a:endParaRPr lang="en-US"/>
          </a:p>
        </p:txBody>
      </p:sp>
    </p:spTree>
    <p:extLst>
      <p:ext uri="{BB962C8B-B14F-4D97-AF65-F5344CB8AC3E}">
        <p14:creationId xmlns:p14="http://schemas.microsoft.com/office/powerpoint/2010/main" val="2807596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Storage Systems:  e-mail,</a:t>
            </a:r>
            <a:r>
              <a:rPr lang="en-US" baseline="0" dirty="0" smtClean="0"/>
              <a:t> shared drives, SharePoint, databases, etc.</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Costs include: storage, servers, backup, support staff time, upgrades, troubleshooting, security monitoring, etc.</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Backups:  </a:t>
            </a:r>
            <a:r>
              <a:rPr lang="en-US" altLang="en-US" dirty="0" smtClean="0"/>
              <a:t>Know the backup procedures for agency-owned systems, and test backup restoration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Implement Retention:</a:t>
            </a:r>
            <a:r>
              <a:rPr lang="en-US" baseline="0" dirty="0" smtClean="0"/>
              <a:t>  risks of non-compliance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Obsolescence:</a:t>
            </a:r>
            <a:r>
              <a:rPr lang="en-US" baseline="0" dirty="0" smtClean="0"/>
              <a:t>  </a:t>
            </a:r>
            <a:r>
              <a:rPr lang="en-US" altLang="en-US" dirty="0" smtClean="0"/>
              <a:t>Work with information technology staff to keep long-term records accessible (more than 10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B995B88B-EE67-4D99-B11B-6DE46A511CAA}" type="slidenum">
              <a:rPr lang="en-US" smtClean="0"/>
              <a:t>80</a:t>
            </a:fld>
            <a:endParaRPr lang="en-US"/>
          </a:p>
        </p:txBody>
      </p:sp>
    </p:spTree>
    <p:extLst>
      <p:ext uri="{BB962C8B-B14F-4D97-AF65-F5344CB8AC3E}">
        <p14:creationId xmlns:p14="http://schemas.microsoft.com/office/powerpoint/2010/main" val="3018819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Regularly:</a:t>
            </a:r>
            <a:r>
              <a:rPr lang="en-US" baseline="0" dirty="0" smtClean="0"/>
              <a:t>  </a:t>
            </a:r>
            <a:r>
              <a:rPr lang="en-US" dirty="0" smtClean="0"/>
              <a:t>annually, monthly, or as projects close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a:t>
            </a:r>
            <a:r>
              <a:rPr lang="en-US" baseline="0" dirty="0" smtClean="0"/>
              <a:t> first clean up event will be complicated.  If it is repeated regularly, it will get easier.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Remember to clean up shared drives, individual network drives, hard drives, e-mail accounts, etc.</a:t>
            </a:r>
            <a:endParaRPr lang="en-US" dirty="0" smtClean="0"/>
          </a:p>
          <a:p>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86</a:t>
            </a:fld>
            <a:endParaRPr lang="en-US"/>
          </a:p>
        </p:txBody>
      </p:sp>
    </p:spTree>
    <p:extLst>
      <p:ext uri="{BB962C8B-B14F-4D97-AF65-F5344CB8AC3E}">
        <p14:creationId xmlns:p14="http://schemas.microsoft.com/office/powerpoint/2010/main" val="310725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records</a:t>
            </a:r>
            <a:r>
              <a:rPr lang="en-US" baseline="0" dirty="0" smtClean="0"/>
              <a:t> are a mess, you may want to develop some new recordkeeping habits.</a:t>
            </a:r>
            <a:endParaRPr lang="en-US" dirty="0" smtClean="0"/>
          </a:p>
          <a:p>
            <a:r>
              <a:rPr lang="en-US" dirty="0" smtClean="0"/>
              <a:t>--Keep in mind,</a:t>
            </a:r>
            <a:r>
              <a:rPr lang="en-US" baseline="0" dirty="0" smtClean="0"/>
              <a:t> t</a:t>
            </a:r>
            <a:r>
              <a:rPr lang="en-US" dirty="0" smtClean="0"/>
              <a:t>he longer you wait to</a:t>
            </a:r>
            <a:r>
              <a:rPr lang="en-US" baseline="0" dirty="0" smtClean="0"/>
              <a:t> clean up files, the harder it is to remember which records are important and which ones are not.  Get rid of records you don’t need right away so they don’t clutter up your files.</a:t>
            </a:r>
          </a:p>
          <a:p>
            <a:r>
              <a:rPr lang="en-US" baseline="0" dirty="0" smtClean="0"/>
              <a:t>--</a:t>
            </a:r>
            <a:r>
              <a:rPr lang="en-US" dirty="0" smtClean="0"/>
              <a:t>These 3 categories of records were discussed in the Basic Records Management class</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87</a:t>
            </a:fld>
            <a:endParaRPr lang="en-US"/>
          </a:p>
        </p:txBody>
      </p:sp>
    </p:spTree>
    <p:extLst>
      <p:ext uri="{BB962C8B-B14F-4D97-AF65-F5344CB8AC3E}">
        <p14:creationId xmlns:p14="http://schemas.microsoft.com/office/powerpoint/2010/main" val="2775017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199684" name="Footer Placeholder 5"/>
          <p:cNvSpPr>
            <a:spLocks noGrp="1"/>
          </p:cNvSpPr>
          <p:nvPr>
            <p:ph type="ftr" sz="quarter" idx="4"/>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p>
        </p:txBody>
      </p:sp>
    </p:spTree>
    <p:extLst>
      <p:ext uri="{BB962C8B-B14F-4D97-AF65-F5344CB8AC3E}">
        <p14:creationId xmlns:p14="http://schemas.microsoft.com/office/powerpoint/2010/main" val="3742828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Employees receive a lot of e-mail and many don't have time to organize their messages.  They especially don't have the time to make record retention decisions for each individual message, or to go back and clean out older messages they no longer need.  Identifying which messages need to be kept and which can be deleted is not easy.  E-mail system tools are improving, but they require the knowledge of the user to manage messages. The e-mail system needs to work for you. </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97</a:t>
            </a:fld>
            <a:endParaRPr lang="en-US"/>
          </a:p>
        </p:txBody>
      </p:sp>
    </p:spTree>
    <p:extLst>
      <p:ext uri="{BB962C8B-B14F-4D97-AF65-F5344CB8AC3E}">
        <p14:creationId xmlns:p14="http://schemas.microsoft.com/office/powerpoint/2010/main" val="4098506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E-mail is owned by the business unit, not the employee.  However, the e-mail system gives possession of the messages to the individual user, not the office.  The challenges caused by this configuration are: </a:t>
            </a:r>
          </a:p>
          <a:p>
            <a:r>
              <a:rPr lang="en-US" sz="1200" kern="1200" dirty="0" smtClean="0">
                <a:solidFill>
                  <a:schemeClr val="tx1"/>
                </a:solidFill>
                <a:latin typeface="+mn-lt"/>
                <a:ea typeface="+mn-ea"/>
                <a:cs typeface="+mn-cs"/>
              </a:rPr>
              <a:t>   E-mail accounts are only accessible to the user</a:t>
            </a:r>
          </a:p>
          <a:p>
            <a:r>
              <a:rPr lang="en-US" sz="1200" kern="1200" dirty="0" smtClean="0">
                <a:solidFill>
                  <a:schemeClr val="tx1"/>
                </a:solidFill>
                <a:latin typeface="+mn-lt"/>
                <a:ea typeface="+mn-ea"/>
                <a:cs typeface="+mn-cs"/>
              </a:rPr>
              <a:t>E-mail accounts are closed when the employee leaves government employment, regardless of the record's retention period</a:t>
            </a:r>
          </a:p>
          <a:p>
            <a:r>
              <a:rPr lang="en-US" sz="1200" kern="1200" dirty="0" smtClean="0">
                <a:solidFill>
                  <a:schemeClr val="tx1"/>
                </a:solidFill>
                <a:latin typeface="+mn-lt"/>
                <a:ea typeface="+mn-ea"/>
                <a:cs typeface="+mn-cs"/>
              </a:rPr>
              <a:t>E-mail related to former duties remain with the employee when they change jobs within the government, even though they may be needed by the former office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especially problematic when responding to FOIA and litigation. </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98</a:t>
            </a:fld>
            <a:endParaRPr lang="en-US"/>
          </a:p>
        </p:txBody>
      </p:sp>
    </p:spTree>
    <p:extLst>
      <p:ext uri="{BB962C8B-B14F-4D97-AF65-F5344CB8AC3E}">
        <p14:creationId xmlns:p14="http://schemas.microsoft.com/office/powerpoint/2010/main" val="3766105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781E7A-636E-4A15-AD82-8F963C139F2A}" type="slidenum">
              <a:rPr lang="en-US" altLang="en-US" smtClean="0"/>
              <a:pPr eaLnBrk="1" hangingPunct="1"/>
              <a:t>106</a:t>
            </a:fld>
            <a:endParaRPr lang="en-US" altLang="en-US" smtClean="0"/>
          </a:p>
        </p:txBody>
      </p:sp>
    </p:spTree>
    <p:extLst>
      <p:ext uri="{BB962C8B-B14F-4D97-AF65-F5344CB8AC3E}">
        <p14:creationId xmlns:p14="http://schemas.microsoft.com/office/powerpoint/2010/main" val="108560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0BF9127-D0B7-4E0B-9276-1D723EDB59E0}" type="slidenum">
              <a:rPr lang="en-US" altLang="en-US" sz="1300" smtClean="0">
                <a:latin typeface="Arial" charset="0"/>
              </a:rPr>
              <a:pPr eaLnBrk="1" fontAlgn="base" hangingPunct="1">
                <a:spcBef>
                  <a:spcPct val="0"/>
                </a:spcBef>
                <a:spcAft>
                  <a:spcPct val="0"/>
                </a:spcAft>
              </a:pPr>
              <a:t>7</a:t>
            </a:fld>
            <a:endParaRPr lang="en-US" altLang="en-US" sz="1300" smtClean="0">
              <a:latin typeface="Arial" charset="0"/>
            </a:endParaRPr>
          </a:p>
        </p:txBody>
      </p:sp>
      <p:sp>
        <p:nvSpPr>
          <p:cNvPr id="99331"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eaLnBrk="1" hangingPunct="1">
              <a:spcBef>
                <a:spcPct val="0"/>
              </a:spcBef>
              <a:buFontTx/>
              <a:buAutoNum type="arabicPeriod"/>
            </a:pPr>
            <a:r>
              <a:rPr lang="en-US" altLang="en-US" dirty="0" smtClean="0"/>
              <a:t>FOIA:  Defines public records and establishes exemptions from public disclosure.  Note:  records that are exempt from public disclosure are not exempt from record retention laws.</a:t>
            </a:r>
          </a:p>
          <a:p>
            <a:pPr marL="227013" indent="-227013" eaLnBrk="1" hangingPunct="1">
              <a:spcBef>
                <a:spcPct val="0"/>
              </a:spcBef>
              <a:buFontTx/>
              <a:buAutoNum type="arabicPeriod"/>
            </a:pPr>
            <a:r>
              <a:rPr lang="en-US" altLang="en-US" dirty="0" smtClean="0"/>
              <a:t>DMB Act:  Establishes the RMS and defines its responsibilities.  Defines approval process for retention schedules.</a:t>
            </a:r>
          </a:p>
          <a:p>
            <a:pPr marL="227013" indent="-227013" eaLnBrk="1" hangingPunct="1">
              <a:spcBef>
                <a:spcPct val="0"/>
              </a:spcBef>
              <a:buFontTx/>
              <a:buAutoNum type="arabicPeriod"/>
            </a:pPr>
            <a:r>
              <a:rPr lang="en-US" altLang="en-US" dirty="0" smtClean="0"/>
              <a:t>Historical Commission Act:  Establishes that public records are the property of the people of Michigan.  Declares that public records cannot be destroyed without the approval of the Historical Commission (responsibility delegated to the State Archivist).</a:t>
            </a:r>
          </a:p>
          <a:p>
            <a:pPr marL="227013" indent="-227013" eaLnBrk="1" hangingPunct="1">
              <a:spcBef>
                <a:spcPct val="0"/>
              </a:spcBef>
              <a:buFontTx/>
              <a:buAutoNum type="arabicPeriod"/>
            </a:pPr>
            <a:r>
              <a:rPr lang="en-US" altLang="en-US" dirty="0" smtClean="0"/>
              <a:t>Penal Code:  Establishes misdemeanor penalties for destroying records without the authorization of an approved Retention and Disposal Schedule.</a:t>
            </a:r>
          </a:p>
        </p:txBody>
      </p:sp>
    </p:spTree>
    <p:extLst>
      <p:ext uri="{BB962C8B-B14F-4D97-AF65-F5344CB8AC3E}">
        <p14:creationId xmlns:p14="http://schemas.microsoft.com/office/powerpoint/2010/main" val="3894277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reading slide:  Re-designing a filing system can feel overwhelming and intimidating.  These</a:t>
            </a:r>
            <a:r>
              <a:rPr lang="en-US" baseline="0" dirty="0" smtClean="0"/>
              <a:t> tips may make it easier, and will help focus the implementation for long-term success.  </a:t>
            </a:r>
          </a:p>
          <a:p>
            <a:endParaRPr lang="en-US" baseline="0" dirty="0" smtClean="0"/>
          </a:p>
          <a:p>
            <a:r>
              <a:rPr lang="en-US" baseline="0" dirty="0" smtClean="0"/>
              <a:t>After reading slide:  This methodology may temporarily create two different systems for two different timeframes.  Eventually, they will be merged.</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110</a:t>
            </a:fld>
            <a:endParaRPr lang="en-US"/>
          </a:p>
        </p:txBody>
      </p:sp>
    </p:spTree>
    <p:extLst>
      <p:ext uri="{BB962C8B-B14F-4D97-AF65-F5344CB8AC3E}">
        <p14:creationId xmlns:p14="http://schemas.microsoft.com/office/powerpoint/2010/main" val="547912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RMS gets a lot of questions about e-mail</a:t>
            </a:r>
            <a:r>
              <a:rPr lang="en-US" baseline="0" dirty="0" smtClean="0"/>
              <a:t> management.  This class is designed to answer those questions.  You can take it online at any time.  RMS has additional online tools about e-mail.</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111</a:t>
            </a:fld>
            <a:endParaRPr lang="en-US"/>
          </a:p>
        </p:txBody>
      </p:sp>
    </p:spTree>
    <p:extLst>
      <p:ext uri="{BB962C8B-B14F-4D97-AF65-F5344CB8AC3E}">
        <p14:creationId xmlns:p14="http://schemas.microsoft.com/office/powerpoint/2010/main" val="2471259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1C14E1-A089-49E4-8665-AE9549571AD2}" type="slidenum">
              <a:rPr lang="en-US">
                <a:solidFill>
                  <a:prstClr val="black"/>
                </a:solidFill>
              </a:rPr>
              <a:pPr>
                <a:defRPr/>
              </a:pPr>
              <a:t>113</a:t>
            </a:fld>
            <a:endParaRPr lang="en-US">
              <a:solidFill>
                <a:prstClr val="black"/>
              </a:solidFill>
            </a:endParaRPr>
          </a:p>
        </p:txBody>
      </p:sp>
    </p:spTree>
    <p:extLst>
      <p:ext uri="{BB962C8B-B14F-4D97-AF65-F5344CB8AC3E}">
        <p14:creationId xmlns:p14="http://schemas.microsoft.com/office/powerpoint/2010/main" val="1414869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116</a:t>
            </a:fld>
            <a:endParaRPr lang="en-US"/>
          </a:p>
        </p:txBody>
      </p:sp>
    </p:spTree>
    <p:extLst>
      <p:ext uri="{BB962C8B-B14F-4D97-AF65-F5344CB8AC3E}">
        <p14:creationId xmlns:p14="http://schemas.microsoft.com/office/powerpoint/2010/main" val="2344668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 needs</a:t>
            </a:r>
            <a:r>
              <a:rPr lang="en-US" baseline="0" dirty="0" smtClean="0"/>
              <a:t> to establish a safe repository for storing and retrieving the images that are delivered</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117</a:t>
            </a:fld>
            <a:endParaRPr lang="en-US"/>
          </a:p>
        </p:txBody>
      </p:sp>
    </p:spTree>
    <p:extLst>
      <p:ext uri="{BB962C8B-B14F-4D97-AF65-F5344CB8AC3E}">
        <p14:creationId xmlns:p14="http://schemas.microsoft.com/office/powerpoint/2010/main" val="2029710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 any questions, now is a great time to ask…</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120</a:t>
            </a:fld>
            <a:endParaRPr lang="en-US"/>
          </a:p>
        </p:txBody>
      </p:sp>
    </p:spTree>
    <p:extLst>
      <p:ext uri="{BB962C8B-B14F-4D97-AF65-F5344CB8AC3E}">
        <p14:creationId xmlns:p14="http://schemas.microsoft.com/office/powerpoint/2010/main" val="242926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Misconceptions:</a:t>
            </a:r>
          </a:p>
          <a:p>
            <a:r>
              <a:rPr lang="en-US" dirty="0" smtClean="0"/>
              <a:t>--Only</a:t>
            </a:r>
            <a:r>
              <a:rPr lang="en-US" baseline="0" dirty="0" smtClean="0"/>
              <a:t> records stored at the RC need to be listed on schedules</a:t>
            </a:r>
          </a:p>
          <a:p>
            <a:r>
              <a:rPr lang="en-US" baseline="0" dirty="0" smtClean="0"/>
              <a:t>--If a record is not listed on a schedule, the agency can decide for itself how long to keep it</a:t>
            </a:r>
          </a:p>
          <a:p>
            <a:r>
              <a:rPr lang="en-US" baseline="0" dirty="0" smtClean="0"/>
              <a:t>--Electronic records do not need to be listed on schedules</a:t>
            </a:r>
          </a:p>
          <a:p>
            <a:endParaRPr lang="en-US" baseline="0" dirty="0" smtClean="0"/>
          </a:p>
          <a:p>
            <a:r>
              <a:rPr lang="en-US" baseline="0" dirty="0" smtClean="0"/>
              <a:t>Schedules provide the ONLY legal authorization to destroy records.  Records not listed cannot be destroyed.</a:t>
            </a:r>
            <a:endParaRPr lang="en-US" dirty="0"/>
          </a:p>
        </p:txBody>
      </p:sp>
      <p:sp>
        <p:nvSpPr>
          <p:cNvPr id="4" name="Slide Number Placeholder 3"/>
          <p:cNvSpPr>
            <a:spLocks noGrp="1"/>
          </p:cNvSpPr>
          <p:nvPr>
            <p:ph type="sldNum" sz="quarter" idx="10"/>
          </p:nvPr>
        </p:nvSpPr>
        <p:spPr/>
        <p:txBody>
          <a:bodyPr/>
          <a:lstStyle/>
          <a:p>
            <a:fld id="{35D8D0CA-DAC9-43B9-9F09-34D60A3F4012}" type="slidenum">
              <a:rPr lang="en-US" smtClean="0"/>
              <a:t>25</a:t>
            </a:fld>
            <a:endParaRPr lang="en-US"/>
          </a:p>
        </p:txBody>
      </p:sp>
    </p:spTree>
    <p:extLst>
      <p:ext uri="{BB962C8B-B14F-4D97-AF65-F5344CB8AC3E}">
        <p14:creationId xmlns:p14="http://schemas.microsoft.com/office/powerpoint/2010/main" val="211160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520FC06D-B75F-4E28-A0FE-5D3E60591E5E}" type="slidenum">
              <a:rPr lang="en-US" altLang="en-US" sz="1300" smtClean="0">
                <a:latin typeface="Arial" charset="0"/>
              </a:rPr>
              <a:pPr eaLnBrk="1" fontAlgn="base" hangingPunct="1">
                <a:spcBef>
                  <a:spcPct val="0"/>
                </a:spcBef>
                <a:spcAft>
                  <a:spcPct val="0"/>
                </a:spcAft>
              </a:pPr>
              <a:t>27</a:t>
            </a:fld>
            <a:endParaRPr lang="en-US" altLang="en-US" sz="1300" smtClean="0">
              <a:latin typeface="Arial" charset="0"/>
            </a:endParaRPr>
          </a:p>
        </p:txBody>
      </p:sp>
      <p:sp>
        <p:nvSpPr>
          <p:cNvPr id="100355" name="Rectangle 2"/>
          <p:cNvSpPr>
            <a:spLocks noGrp="1" noRot="1" noChangeAspect="1" noChangeArrowheads="1" noTextEdit="1"/>
          </p:cNvSpPr>
          <p:nvPr>
            <p:ph type="sldImg"/>
          </p:nvPr>
        </p:nvSpPr>
        <p:spPr bwMode="auto">
          <a:xfrm>
            <a:off x="1246188" y="709613"/>
            <a:ext cx="4824412"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954088" y="4564063"/>
            <a:ext cx="5407025" cy="4329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93" tIns="47747" rIns="95493" bIns="47747"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5884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Responding</a:t>
            </a:r>
            <a:r>
              <a:rPr lang="en-US" baseline="0" dirty="0" smtClean="0"/>
              <a:t> to FOIA is time consuming.  Time spent is time lost for regular duties.  FOIA fees are insufficient to cover the cost of responding to the request.</a:t>
            </a:r>
            <a:endParaRPr lang="en-US" dirty="0"/>
          </a:p>
        </p:txBody>
      </p:sp>
      <p:sp>
        <p:nvSpPr>
          <p:cNvPr id="4" name="Slide Number Placeholder 3"/>
          <p:cNvSpPr>
            <a:spLocks noGrp="1"/>
          </p:cNvSpPr>
          <p:nvPr>
            <p:ph type="sldNum" sz="quarter" idx="10"/>
          </p:nvPr>
        </p:nvSpPr>
        <p:spPr/>
        <p:txBody>
          <a:bodyPr/>
          <a:lstStyle/>
          <a:p>
            <a:fld id="{35D8D0CA-DAC9-43B9-9F09-34D60A3F4012}" type="slidenum">
              <a:rPr lang="en-US" smtClean="0"/>
              <a:t>35</a:t>
            </a:fld>
            <a:endParaRPr lang="en-US"/>
          </a:p>
        </p:txBody>
      </p:sp>
    </p:spTree>
    <p:extLst>
      <p:ext uri="{BB962C8B-B14F-4D97-AF65-F5344CB8AC3E}">
        <p14:creationId xmlns:p14="http://schemas.microsoft.com/office/powerpoint/2010/main" val="407188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Responding</a:t>
            </a:r>
            <a:r>
              <a:rPr lang="en-US" baseline="0" dirty="0" smtClean="0"/>
              <a:t> to time consuming is time consuming.  Time spent is time lost for regular duties.  Cost of finding and reviewing records is not recovered.</a:t>
            </a:r>
            <a:endParaRPr lang="en-US" dirty="0" smtClean="0"/>
          </a:p>
          <a:p>
            <a:endParaRPr lang="en-US" dirty="0"/>
          </a:p>
        </p:txBody>
      </p:sp>
      <p:sp>
        <p:nvSpPr>
          <p:cNvPr id="4" name="Slide Number Placeholder 3"/>
          <p:cNvSpPr>
            <a:spLocks noGrp="1"/>
          </p:cNvSpPr>
          <p:nvPr>
            <p:ph type="sldNum" sz="quarter" idx="10"/>
          </p:nvPr>
        </p:nvSpPr>
        <p:spPr/>
        <p:txBody>
          <a:bodyPr/>
          <a:lstStyle/>
          <a:p>
            <a:fld id="{35D8D0CA-DAC9-43B9-9F09-34D60A3F4012}" type="slidenum">
              <a:rPr lang="en-US" smtClean="0"/>
              <a:t>36</a:t>
            </a:fld>
            <a:endParaRPr lang="en-US"/>
          </a:p>
        </p:txBody>
      </p:sp>
    </p:spTree>
    <p:extLst>
      <p:ext uri="{BB962C8B-B14F-4D97-AF65-F5344CB8AC3E}">
        <p14:creationId xmlns:p14="http://schemas.microsoft.com/office/powerpoint/2010/main" val="35012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actual state employee’s office. </a:t>
            </a:r>
            <a:r>
              <a:rPr lang="en-US" sz="1200" kern="1200" dirty="0" smtClean="0">
                <a:solidFill>
                  <a:schemeClr val="tx1"/>
                </a:solidFill>
                <a:effectLst/>
                <a:latin typeface="+mn-lt"/>
                <a:ea typeface="+mn-ea"/>
                <a:cs typeface="+mn-cs"/>
              </a:rPr>
              <a:t>This employee’s office may have a great filing system.  However, this employee is not using it, and is creating problems for everyone in the office.</a:t>
            </a:r>
          </a:p>
        </p:txBody>
      </p:sp>
      <p:sp>
        <p:nvSpPr>
          <p:cNvPr id="4" name="Slide Number Placeholder 3"/>
          <p:cNvSpPr>
            <a:spLocks noGrp="1"/>
          </p:cNvSpPr>
          <p:nvPr>
            <p:ph type="sldNum" sz="quarter" idx="10"/>
          </p:nvPr>
        </p:nvSpPr>
        <p:spPr/>
        <p:txBody>
          <a:bodyPr/>
          <a:lstStyle/>
          <a:p>
            <a:fld id="{686C362A-A8ED-4513-ACA5-586A910B451E}" type="slidenum">
              <a:rPr lang="en-US" smtClean="0"/>
              <a:t>51</a:t>
            </a:fld>
            <a:endParaRPr lang="en-US"/>
          </a:p>
        </p:txBody>
      </p:sp>
    </p:spTree>
    <p:extLst>
      <p:ext uri="{BB962C8B-B14F-4D97-AF65-F5344CB8AC3E}">
        <p14:creationId xmlns:p14="http://schemas.microsoft.com/office/powerpoint/2010/main" val="217572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common</a:t>
            </a:r>
            <a:r>
              <a:rPr lang="en-US" baseline="0" dirty="0" smtClean="0"/>
              <a:t> recordkeeping problems in 21</a:t>
            </a:r>
            <a:r>
              <a:rPr lang="en-US" baseline="30000" dirty="0" smtClean="0"/>
              <a:t>st</a:t>
            </a:r>
            <a:r>
              <a:rPr lang="en-US" baseline="0" dirty="0" smtClean="0"/>
              <a:t> Century offices.  **List some, not all**</a:t>
            </a:r>
          </a:p>
          <a:p>
            <a:r>
              <a:rPr lang="en-US" baseline="0" dirty="0" smtClean="0"/>
              <a:t>Note that these problems are really prevalent on shared drives and e-mail accounts.</a:t>
            </a:r>
            <a:endParaRPr lang="en-US" dirty="0"/>
          </a:p>
        </p:txBody>
      </p:sp>
      <p:sp>
        <p:nvSpPr>
          <p:cNvPr id="4" name="Slide Number Placeholder 3"/>
          <p:cNvSpPr>
            <a:spLocks noGrp="1"/>
          </p:cNvSpPr>
          <p:nvPr>
            <p:ph type="sldNum" sz="quarter" idx="10"/>
          </p:nvPr>
        </p:nvSpPr>
        <p:spPr/>
        <p:txBody>
          <a:bodyPr/>
          <a:lstStyle/>
          <a:p>
            <a:fld id="{686C362A-A8ED-4513-ACA5-586A910B451E}" type="slidenum">
              <a:rPr lang="en-US" smtClean="0"/>
              <a:t>53</a:t>
            </a:fld>
            <a:endParaRPr lang="en-US"/>
          </a:p>
        </p:txBody>
      </p:sp>
    </p:spTree>
    <p:extLst>
      <p:ext uri="{BB962C8B-B14F-4D97-AF65-F5344CB8AC3E}">
        <p14:creationId xmlns:p14="http://schemas.microsoft.com/office/powerpoint/2010/main" val="58875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9153525" cy="504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6187899"/>
            <a:ext cx="3570815" cy="584374"/>
          </a:xfrm>
          <a:prstGeom prst="rect">
            <a:avLst/>
          </a:prstGeom>
        </p:spPr>
      </p:pic>
      <p:sp>
        <p:nvSpPr>
          <p:cNvPr id="3" name="Title 2"/>
          <p:cNvSpPr>
            <a:spLocks noGrp="1"/>
          </p:cNvSpPr>
          <p:nvPr>
            <p:ph type="title" hasCustomPrompt="1"/>
          </p:nvPr>
        </p:nvSpPr>
        <p:spPr>
          <a:xfrm>
            <a:off x="232173" y="1612066"/>
            <a:ext cx="8686800" cy="1043068"/>
          </a:xfrm>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1943100" y="3444912"/>
            <a:ext cx="5257800" cy="1143000"/>
          </a:xfrm>
        </p:spPr>
        <p:txBody>
          <a:bodyPr/>
          <a:lstStyle>
            <a:lvl1pPr marL="0" indent="0" algn="ctr">
              <a:buNone/>
              <a:defRPr/>
            </a:lvl1pPr>
          </a:lstStyle>
          <a:p>
            <a:pPr lvl="0"/>
            <a:r>
              <a:rPr lang="en-US" dirty="0" smtClean="0"/>
              <a:t>Click to add sub title</a:t>
            </a:r>
          </a:p>
        </p:txBody>
      </p:sp>
      <p:sp>
        <p:nvSpPr>
          <p:cNvPr id="8" name="Text Placeholder 7"/>
          <p:cNvSpPr>
            <a:spLocks noGrp="1"/>
          </p:cNvSpPr>
          <p:nvPr>
            <p:ph type="body" sz="quarter" idx="11" hasCustomPrompt="1"/>
          </p:nvPr>
        </p:nvSpPr>
        <p:spPr bwMode="gray">
          <a:xfrm>
            <a:off x="3962400" y="5334000"/>
            <a:ext cx="4876800" cy="457200"/>
          </a:xfrm>
        </p:spPr>
        <p:txBody>
          <a:bodyPr>
            <a:normAutofit/>
          </a:bodyPr>
          <a:lstStyle>
            <a:lvl1pPr marL="0" indent="0" algn="r">
              <a:buNone/>
              <a:defRPr sz="1800">
                <a:solidFill>
                  <a:schemeClr val="bg1"/>
                </a:solidFill>
              </a:defRPr>
            </a:lvl1pPr>
          </a:lstStyle>
          <a:p>
            <a:pPr lvl="0"/>
            <a:r>
              <a:rPr lang="en-US" dirty="0" smtClean="0"/>
              <a:t>Click to add Speaker information</a:t>
            </a:r>
            <a:endParaRPr lang="en-US" dirty="0"/>
          </a:p>
        </p:txBody>
      </p:sp>
      <p:sp>
        <p:nvSpPr>
          <p:cNvPr id="13" name="Text Placeholder 7"/>
          <p:cNvSpPr>
            <a:spLocks noGrp="1"/>
          </p:cNvSpPr>
          <p:nvPr>
            <p:ph type="body" sz="quarter" idx="12" hasCustomPrompt="1"/>
          </p:nvPr>
        </p:nvSpPr>
        <p:spPr bwMode="gray">
          <a:xfrm>
            <a:off x="3985682" y="6022886"/>
            <a:ext cx="4876800" cy="4572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dirty="0" smtClean="0">
                <a:solidFill>
                  <a:schemeClr val="bg1"/>
                </a:solidFill>
              </a:rPr>
              <a:t>Click to add event title info &amp; date</a:t>
            </a:r>
          </a:p>
          <a:p>
            <a:pPr lvl="0"/>
            <a:endParaRPr lang="en-US" dirty="0"/>
          </a:p>
        </p:txBody>
      </p:sp>
    </p:spTree>
    <p:extLst>
      <p:ext uri="{BB962C8B-B14F-4D97-AF65-F5344CB8AC3E}">
        <p14:creationId xmlns:p14="http://schemas.microsoft.com/office/powerpoint/2010/main" val="2723245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410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410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304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4095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0906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9051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8576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982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8730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2479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747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617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lvl1pPr algn="ctr">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228600" y="1219200"/>
            <a:ext cx="8686800" cy="5181600"/>
          </a:xfrm>
        </p:spPr>
        <p:txBody>
          <a:bodyPr/>
          <a:lstStyle>
            <a:lvl1pPr marL="231775" indent="-231775">
              <a:spcBef>
                <a:spcPts val="0"/>
              </a:spcBef>
              <a:spcAft>
                <a:spcPts val="600"/>
              </a:spcAft>
              <a:buFont typeface="Arial" panose="020B0604020202020204" pitchFamily="34" charset="0"/>
              <a:buChar char="•"/>
              <a:defRPr sz="2800"/>
            </a:lvl1pPr>
            <a:lvl2pPr marL="461963" indent="-231775">
              <a:spcBef>
                <a:spcPts val="0"/>
              </a:spcBef>
              <a:spcAft>
                <a:spcPts val="600"/>
              </a:spcAft>
              <a:buFont typeface="Arial" panose="020B0604020202020204" pitchFamily="34" charset="0"/>
              <a:buChar char="•"/>
              <a:defRPr sz="2400"/>
            </a:lvl2pPr>
            <a:lvl3pPr marL="682625" indent="-231775">
              <a:spcBef>
                <a:spcPts val="0"/>
              </a:spcBef>
              <a:spcAft>
                <a:spcPts val="600"/>
              </a:spcAft>
              <a:buFont typeface="Arial" panose="020B0604020202020204" pitchFamily="34" charset="0"/>
              <a:buChar char="•"/>
              <a:defRPr/>
            </a:lvl3pPr>
            <a:lvl4pPr marL="914400" indent="-231775">
              <a:spcBef>
                <a:spcPts val="0"/>
              </a:spcBef>
              <a:spcAft>
                <a:spcPts val="600"/>
              </a:spcAft>
              <a:buFont typeface="Arial" panose="020B0604020202020204" pitchFamily="34" charset="0"/>
              <a:buChar char="•"/>
              <a:defRPr/>
            </a:lvl4pPr>
            <a:lvl5pPr marL="1146175" indent="-231775">
              <a:spcBef>
                <a:spcPts val="0"/>
              </a:spcBef>
              <a:spcAft>
                <a:spcPts val="600"/>
              </a:spcAft>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73936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4816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5997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9451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067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8964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6314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0162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0685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9225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741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6187899"/>
            <a:ext cx="3570815" cy="584374"/>
          </a:xfrm>
          <a:prstGeom prst="rect">
            <a:avLst/>
          </a:prstGeom>
        </p:spPr>
      </p:pic>
      <p:sp>
        <p:nvSpPr>
          <p:cNvPr id="3" name="Title 2"/>
          <p:cNvSpPr>
            <a:spLocks noGrp="1"/>
          </p:cNvSpPr>
          <p:nvPr>
            <p:ph type="title" hasCustomPrompt="1"/>
          </p:nvPr>
        </p:nvSpPr>
        <p:spPr>
          <a:xfrm>
            <a:off x="457200" y="680764"/>
            <a:ext cx="8229600" cy="1143000"/>
          </a:xfrm>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1943100" y="2516032"/>
            <a:ext cx="5257800" cy="1143000"/>
          </a:xfrm>
        </p:spPr>
        <p:txBody>
          <a:bodyPr/>
          <a:lstStyle>
            <a:lvl1pPr marL="0" indent="0" algn="ctr">
              <a:buNone/>
              <a:defRPr>
                <a:solidFill>
                  <a:srgbClr val="84C341"/>
                </a:solidFill>
              </a:defRPr>
            </a:lvl1pPr>
          </a:lstStyle>
          <a:p>
            <a:pPr lvl="0"/>
            <a:r>
              <a:rPr lang="en-US" dirty="0" smtClean="0"/>
              <a:t>Click to add sub title</a:t>
            </a:r>
          </a:p>
        </p:txBody>
      </p:sp>
    </p:spTree>
    <p:extLst>
      <p:ext uri="{BB962C8B-B14F-4D97-AF65-F5344CB8AC3E}">
        <p14:creationId xmlns:p14="http://schemas.microsoft.com/office/powerpoint/2010/main" val="40787391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9965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4834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9851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2634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4178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5145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14330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0327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6366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1566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6187899"/>
            <a:ext cx="3570815" cy="584374"/>
          </a:xfrm>
          <a:prstGeom prst="rect">
            <a:avLst/>
          </a:prstGeom>
        </p:spPr>
      </p:pic>
      <p:sp>
        <p:nvSpPr>
          <p:cNvPr id="3" name="Title 2"/>
          <p:cNvSpPr>
            <a:spLocks noGrp="1"/>
          </p:cNvSpPr>
          <p:nvPr>
            <p:ph type="title" hasCustomPrompt="1"/>
          </p:nvPr>
        </p:nvSpPr>
        <p:spPr>
          <a:xfrm>
            <a:off x="457200" y="680764"/>
            <a:ext cx="8229600" cy="1143000"/>
          </a:xfrm>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1943100" y="2516032"/>
            <a:ext cx="5257800" cy="1143000"/>
          </a:xfrm>
        </p:spPr>
        <p:txBody>
          <a:bodyPr/>
          <a:lstStyle>
            <a:lvl1pPr marL="0" indent="0" algn="ctr">
              <a:buNone/>
              <a:defRPr>
                <a:solidFill>
                  <a:srgbClr val="84C341"/>
                </a:solidFill>
              </a:defRPr>
            </a:lvl1pPr>
          </a:lstStyle>
          <a:p>
            <a:pPr lvl="0"/>
            <a:r>
              <a:rPr lang="en-US" dirty="0" smtClean="0"/>
              <a:t>Click to add sub title</a:t>
            </a:r>
          </a:p>
        </p:txBody>
      </p:sp>
    </p:spTree>
    <p:extLst>
      <p:ext uri="{BB962C8B-B14F-4D97-AF65-F5344CB8AC3E}">
        <p14:creationId xmlns:p14="http://schemas.microsoft.com/office/powerpoint/2010/main" val="389289307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Text, and Content">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a:prstGeom prst="rect">
            <a:avLst/>
          </a:prstGeom>
        </p:spPr>
        <p:txBody>
          <a:bodyPr/>
          <a:lstStyle>
            <a:lvl1pPr>
              <a:defRPr sz="3600" b="1">
                <a:solidFill>
                  <a:srgbClr val="0071A9"/>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914400"/>
            <a:ext cx="8686800" cy="5476875"/>
          </a:xfrm>
          <a:prstGeom prst="rect">
            <a:avLst/>
          </a:prstGeom>
        </p:spPr>
        <p:txBody>
          <a:bodyPr/>
          <a:lstStyle>
            <a:lvl1pPr marL="228600" indent="-228600">
              <a:spcBef>
                <a:spcPts val="600"/>
              </a:spcBef>
              <a:buFont typeface="Arial" panose="020B0604020202020204" pitchFamily="34" charset="0"/>
              <a:buChar char="•"/>
              <a:defRPr baseline="0"/>
            </a:lvl1pPr>
            <a:lvl2pPr marL="457200" indent="-228600">
              <a:spcBef>
                <a:spcPts val="600"/>
              </a:spcBef>
              <a:buFont typeface="Arial" panose="020B0604020202020204" pitchFamily="34" charset="0"/>
              <a:buChar char="•"/>
              <a:defRPr baseline="0"/>
            </a:lvl2pPr>
            <a:lvl3pPr marL="685800" indent="-228600">
              <a:spcBef>
                <a:spcPts val="600"/>
              </a:spcBef>
              <a:buFont typeface="Arial" panose="020B0604020202020204" pitchFamily="34" charset="0"/>
              <a:buChar char="•"/>
              <a:defRPr baseline="0"/>
            </a:lvl3pPr>
            <a:lvl4pPr marL="914400" indent="-228600">
              <a:spcBef>
                <a:spcPts val="600"/>
              </a:spcBef>
              <a:buFont typeface="Arial" panose="020B0604020202020204" pitchFamily="34" charset="0"/>
              <a:buChar char="•"/>
              <a:tabLst>
                <a:tab pos="914400" algn="l"/>
              </a:tabLst>
              <a:defRPr baseline="0"/>
            </a:lvl4pPr>
            <a:lvl5pPr marL="1143000" indent="-228600">
              <a:spcBef>
                <a:spcPts val="600"/>
              </a:spcBef>
              <a:buFont typeface="Arial" panose="020B0604020202020204"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1275"/>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9325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6_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6187899"/>
            <a:ext cx="3570815" cy="584374"/>
          </a:xfrm>
          <a:prstGeom prst="rect">
            <a:avLst/>
          </a:prstGeom>
        </p:spPr>
      </p:pic>
      <p:sp>
        <p:nvSpPr>
          <p:cNvPr id="3" name="Title 2"/>
          <p:cNvSpPr>
            <a:spLocks noGrp="1"/>
          </p:cNvSpPr>
          <p:nvPr>
            <p:ph type="title" hasCustomPrompt="1"/>
          </p:nvPr>
        </p:nvSpPr>
        <p:spPr>
          <a:xfrm>
            <a:off x="457200" y="681651"/>
            <a:ext cx="8229600" cy="1143000"/>
          </a:xfrm>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1943100" y="2500548"/>
            <a:ext cx="5257800" cy="1143000"/>
          </a:xfrm>
        </p:spPr>
        <p:txBody>
          <a:bodyPr/>
          <a:lstStyle>
            <a:lvl1pPr marL="0" indent="0" algn="ctr">
              <a:buNone/>
              <a:defRPr/>
            </a:lvl1pPr>
          </a:lstStyle>
          <a:p>
            <a:pPr lvl="0"/>
            <a:r>
              <a:rPr lang="en-US" dirty="0" smtClean="0"/>
              <a:t>Click to add sub title</a:t>
            </a:r>
          </a:p>
        </p:txBody>
      </p:sp>
    </p:spTree>
    <p:extLst>
      <p:ext uri="{BB962C8B-B14F-4D97-AF65-F5344CB8AC3E}">
        <p14:creationId xmlns:p14="http://schemas.microsoft.com/office/powerpoint/2010/main" val="305803934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BB43E-24D1-4A55-BDB6-2E2328155002}"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1635759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B43E-24D1-4A55-BDB6-2E2328155002}"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192498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BB43E-24D1-4A55-BDB6-2E2328155002}"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1095562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BB43E-24D1-4A55-BDB6-2E2328155002}"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2779654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BB43E-24D1-4A55-BDB6-2E2328155002}"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2455736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B43E-24D1-4A55-BDB6-2E2328155002}"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2581677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BB43E-24D1-4A55-BDB6-2E2328155002}"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3645018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B43E-24D1-4A55-BDB6-2E2328155002}"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400997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Rectangle 6"/>
          <p:cNvSpPr>
            <a:spLocks noGrp="1" noChangeArrowheads="1"/>
          </p:cNvSpPr>
          <p:nvPr>
            <p:ph type="sldNum" sz="quarter" idx="11"/>
          </p:nvPr>
        </p:nvSpPr>
        <p:spPr>
          <a:xfrm>
            <a:off x="6553200" y="6245225"/>
            <a:ext cx="2133600" cy="476250"/>
          </a:xfrm>
          <a:prstGeom prst="rect">
            <a:avLst/>
          </a:prstGeom>
        </p:spPr>
        <p:txBody>
          <a:bodyPr/>
          <a:lstStyle>
            <a:lvl1pPr fontAlgn="auto">
              <a:spcBef>
                <a:spcPts val="0"/>
              </a:spcBef>
              <a:spcAft>
                <a:spcPts val="0"/>
              </a:spcAft>
              <a:defRPr>
                <a:latin typeface="+mn-lt"/>
              </a:defRPr>
            </a:lvl1pPr>
          </a:lstStyle>
          <a:p>
            <a:pPr>
              <a:defRPr/>
            </a:pPr>
            <a:fld id="{7098BC79-1AA3-4C92-8A92-8655EA95C02A}" type="slidenum">
              <a:rPr lang="en-US"/>
              <a:pPr>
                <a:defRPr/>
              </a:pPr>
              <a:t>‹#›</a:t>
            </a:fld>
            <a:endParaRPr lang="en-US"/>
          </a:p>
        </p:txBody>
      </p:sp>
    </p:spTree>
    <p:extLst>
      <p:ext uri="{BB962C8B-B14F-4D97-AF65-F5344CB8AC3E}">
        <p14:creationId xmlns:p14="http://schemas.microsoft.com/office/powerpoint/2010/main" val="347386521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B43E-24D1-4A55-BDB6-2E2328155002}"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4148011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B43E-24D1-4A55-BDB6-2E2328155002}"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4163587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B43E-24D1-4A55-BDB6-2E2328155002}"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61C5-B3E8-40B9-A208-14EE12ABD3E2}" type="slidenum">
              <a:rPr lang="en-US" smtClean="0"/>
              <a:t>‹#›</a:t>
            </a:fld>
            <a:endParaRPr lang="en-US"/>
          </a:p>
        </p:txBody>
      </p:sp>
    </p:spTree>
    <p:extLst>
      <p:ext uri="{BB962C8B-B14F-4D97-AF65-F5344CB8AC3E}">
        <p14:creationId xmlns:p14="http://schemas.microsoft.com/office/powerpoint/2010/main" val="17056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6187899"/>
            <a:ext cx="3570815" cy="584374"/>
          </a:xfrm>
          <a:prstGeom prst="rect">
            <a:avLst/>
          </a:prstGeom>
        </p:spPr>
      </p:pic>
      <p:sp>
        <p:nvSpPr>
          <p:cNvPr id="3" name="Title 2"/>
          <p:cNvSpPr>
            <a:spLocks noGrp="1"/>
          </p:cNvSpPr>
          <p:nvPr>
            <p:ph type="title" hasCustomPrompt="1"/>
          </p:nvPr>
        </p:nvSpPr>
        <p:spPr>
          <a:xfrm>
            <a:off x="457200" y="680764"/>
            <a:ext cx="8229600" cy="1143000"/>
          </a:xfrm>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1943100" y="2516032"/>
            <a:ext cx="5257800" cy="1143000"/>
          </a:xfrm>
        </p:spPr>
        <p:txBody>
          <a:bodyPr/>
          <a:lstStyle>
            <a:lvl1pPr marL="0" indent="0" algn="ctr">
              <a:buNone/>
              <a:defRPr>
                <a:solidFill>
                  <a:srgbClr val="84C341"/>
                </a:solidFill>
              </a:defRPr>
            </a:lvl1pPr>
          </a:lstStyle>
          <a:p>
            <a:pPr lvl="0"/>
            <a:r>
              <a:rPr lang="en-US" dirty="0" smtClean="0"/>
              <a:t>Click to add sub title</a:t>
            </a:r>
          </a:p>
        </p:txBody>
      </p:sp>
    </p:spTree>
    <p:extLst>
      <p:ext uri="{BB962C8B-B14F-4D97-AF65-F5344CB8AC3E}">
        <p14:creationId xmlns:p14="http://schemas.microsoft.com/office/powerpoint/2010/main" val="33675165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3" name="Rectangle 6"/>
          <p:cNvSpPr>
            <a:spLocks noGrp="1" noChangeArrowheads="1"/>
          </p:cNvSpPr>
          <p:nvPr>
            <p:ph type="sldNum" sz="quarter" idx="11"/>
          </p:nvPr>
        </p:nvSpPr>
        <p:spPr>
          <a:xfrm>
            <a:off x="6553200" y="6245225"/>
            <a:ext cx="2133600" cy="476250"/>
          </a:xfrm>
          <a:prstGeom prst="rect">
            <a:avLst/>
          </a:prstGeom>
        </p:spPr>
        <p:txBody>
          <a:bodyPr/>
          <a:lstStyle>
            <a:lvl1pPr fontAlgn="auto">
              <a:spcBef>
                <a:spcPts val="0"/>
              </a:spcBef>
              <a:spcAft>
                <a:spcPts val="0"/>
              </a:spcAft>
              <a:defRPr>
                <a:latin typeface="+mn-lt"/>
              </a:defRPr>
            </a:lvl1pPr>
          </a:lstStyle>
          <a:p>
            <a:pPr>
              <a:defRPr/>
            </a:pPr>
            <a:fld id="{A97AA340-87E3-45AC-8295-7582F46582E0}" type="slidenum">
              <a:rPr lang="en-US"/>
              <a:pPr>
                <a:defRPr/>
              </a:pPr>
              <a:t>‹#›</a:t>
            </a:fld>
            <a:endParaRPr lang="en-US"/>
          </a:p>
        </p:txBody>
      </p:sp>
    </p:spTree>
    <p:extLst>
      <p:ext uri="{BB962C8B-B14F-4D97-AF65-F5344CB8AC3E}">
        <p14:creationId xmlns:p14="http://schemas.microsoft.com/office/powerpoint/2010/main" val="273046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6187899"/>
            <a:ext cx="3570815" cy="584374"/>
          </a:xfrm>
          <a:prstGeom prst="rect">
            <a:avLst/>
          </a:prstGeom>
        </p:spPr>
      </p:pic>
      <p:sp>
        <p:nvSpPr>
          <p:cNvPr id="3" name="Title 2"/>
          <p:cNvSpPr>
            <a:spLocks noGrp="1"/>
          </p:cNvSpPr>
          <p:nvPr>
            <p:ph type="title" hasCustomPrompt="1"/>
          </p:nvPr>
        </p:nvSpPr>
        <p:spPr>
          <a:xfrm>
            <a:off x="457200" y="680764"/>
            <a:ext cx="8229600" cy="1143000"/>
          </a:xfrm>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1943100" y="2516032"/>
            <a:ext cx="5257800" cy="1143000"/>
          </a:xfrm>
        </p:spPr>
        <p:txBody>
          <a:bodyPr/>
          <a:lstStyle>
            <a:lvl1pPr marL="0" indent="0" algn="ctr">
              <a:buNone/>
              <a:defRPr>
                <a:solidFill>
                  <a:srgbClr val="84C341"/>
                </a:solidFill>
              </a:defRPr>
            </a:lvl1pPr>
          </a:lstStyle>
          <a:p>
            <a:pPr lvl="0"/>
            <a:r>
              <a:rPr lang="en-US" dirty="0" smtClean="0"/>
              <a:t>Click to add sub title</a:t>
            </a:r>
          </a:p>
        </p:txBody>
      </p:sp>
    </p:spTree>
    <p:extLst>
      <p:ext uri="{BB962C8B-B14F-4D97-AF65-F5344CB8AC3E}">
        <p14:creationId xmlns:p14="http://schemas.microsoft.com/office/powerpoint/2010/main" val="28055609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_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6187899"/>
            <a:ext cx="3570815" cy="584374"/>
          </a:xfrm>
          <a:prstGeom prst="rect">
            <a:avLst/>
          </a:prstGeom>
        </p:spPr>
      </p:pic>
      <p:sp>
        <p:nvSpPr>
          <p:cNvPr id="3" name="Title 2"/>
          <p:cNvSpPr>
            <a:spLocks noGrp="1"/>
          </p:cNvSpPr>
          <p:nvPr>
            <p:ph type="title" hasCustomPrompt="1"/>
          </p:nvPr>
        </p:nvSpPr>
        <p:spPr>
          <a:xfrm>
            <a:off x="457200" y="680764"/>
            <a:ext cx="8229600" cy="1143000"/>
          </a:xfrm>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1943100" y="2516032"/>
            <a:ext cx="5257800" cy="1143000"/>
          </a:xfrm>
        </p:spPr>
        <p:txBody>
          <a:bodyPr/>
          <a:lstStyle>
            <a:lvl1pPr marL="0" indent="0" algn="ctr">
              <a:buNone/>
              <a:defRPr>
                <a:solidFill>
                  <a:srgbClr val="84C341"/>
                </a:solidFill>
              </a:defRPr>
            </a:lvl1pPr>
          </a:lstStyle>
          <a:p>
            <a:pPr lvl="0"/>
            <a:r>
              <a:rPr lang="en-US" dirty="0" smtClean="0"/>
              <a:t>Click to add sub title</a:t>
            </a:r>
          </a:p>
        </p:txBody>
      </p:sp>
    </p:spTree>
    <p:extLst>
      <p:ext uri="{BB962C8B-B14F-4D97-AF65-F5344CB8AC3E}">
        <p14:creationId xmlns:p14="http://schemas.microsoft.com/office/powerpoint/2010/main" val="2396444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gi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1295400" y="6385260"/>
            <a:ext cx="7848600" cy="1554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19050"/>
            <a:ext cx="9144000" cy="1190625"/>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gray">
          <a:xfrm>
            <a:off x="228600" y="128507"/>
            <a:ext cx="8686800" cy="9382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211163"/>
            <a:ext cx="8686800" cy="5174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a:off x="0" y="1171575"/>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43678" y="6351858"/>
            <a:ext cx="1075522" cy="384727"/>
          </a:xfrm>
          <a:prstGeom prst="rect">
            <a:avLst/>
          </a:prstGeom>
        </p:spPr>
      </p:pic>
      <p:pic>
        <p:nvPicPr>
          <p:cNvPr id="14" name="Picture 13"/>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6540650" y="6545164"/>
            <a:ext cx="2374750" cy="191421"/>
          </a:xfrm>
          <a:prstGeom prst="rect">
            <a:avLst/>
          </a:prstGeom>
        </p:spPr>
      </p:pic>
    </p:spTree>
    <p:extLst>
      <p:ext uri="{BB962C8B-B14F-4D97-AF65-F5344CB8AC3E}">
        <p14:creationId xmlns:p14="http://schemas.microsoft.com/office/powerpoint/2010/main" val="333833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231775" indent="-231775" algn="l" defTabSz="914400" rtl="0" eaLnBrk="1" latinLnBrk="0" hangingPunct="1">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461963" indent="-231775"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682625" indent="-231775"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1146175" indent="-231775"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BB43E-24D1-4A55-BDB6-2E2328155002}" type="datetimeFigureOut">
              <a:rPr lang="en-US" smtClean="0"/>
              <a:t>2/10/2017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B61C5-B3E8-40B9-A208-14EE12ABD3E2}" type="slidenum">
              <a:rPr lang="en-US" smtClean="0"/>
              <a:t>‹#›</a:t>
            </a:fld>
            <a:endParaRPr lang="en-US"/>
          </a:p>
        </p:txBody>
      </p:sp>
    </p:spTree>
    <p:extLst>
      <p:ext uri="{BB962C8B-B14F-4D97-AF65-F5344CB8AC3E}">
        <p14:creationId xmlns:p14="http://schemas.microsoft.com/office/powerpoint/2010/main" val="27396619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http://www.legislature.mi.gov/(S(vq4aft451re2u5aise02im45))/mileg.aspx?page=print&amp;objectname=mcl-act-116-of-199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mailto:colton@gsiinc.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michigan.gov/recordsmanagem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michigan.gov/documents/mhc_sa_road-commission_50204_7.pdf" TargetMode="External"/><Relationship Id="rId13" Type="http://schemas.openxmlformats.org/officeDocument/2006/relationships/hyperlink" Target="http://www.michigan.gov/documents/hal/mhc_rm_gs18_189463_7.pdf" TargetMode="External"/><Relationship Id="rId3" Type="http://schemas.openxmlformats.org/officeDocument/2006/relationships/hyperlink" Target="http://www.michigan.gov/documents/hal_mhc_rms_local_gs2_171482_7.pdf" TargetMode="External"/><Relationship Id="rId7" Type="http://schemas.openxmlformats.org/officeDocument/2006/relationships/hyperlink" Target="http://www.michigan.gov/documents/hal/mhc_rm_gs8_local_292420_7.pdf" TargetMode="External"/><Relationship Id="rId12" Type="http://schemas.openxmlformats.org/officeDocument/2006/relationships/hyperlink" Target="http://www.michigan.gov/documents/hal_mhc_rms_gs17_114359_7.pdf" TargetMode="External"/><Relationship Id="rId2" Type="http://schemas.openxmlformats.org/officeDocument/2006/relationships/hyperlink" Target="http://www.michigan.gov/documents/hal_mhc_rms_GS1_local_110758_7.pdf" TargetMode="External"/><Relationship Id="rId1" Type="http://schemas.openxmlformats.org/officeDocument/2006/relationships/slideLayout" Target="../slideLayouts/slideLayout2.xml"/><Relationship Id="rId6" Type="http://schemas.openxmlformats.org/officeDocument/2006/relationships/hyperlink" Target="http://www.michigan.gov/documents/hal_mhc_rms_local_gs7_106287_7.pdf" TargetMode="External"/><Relationship Id="rId11" Type="http://schemas.openxmlformats.org/officeDocument/2006/relationships/hyperlink" Target="http://www.michigan.gov/documents/hal/mhc_rm_gs16_178308_7.pdf" TargetMode="External"/><Relationship Id="rId5" Type="http://schemas.openxmlformats.org/officeDocument/2006/relationships/hyperlink" Target="http://www.michigan.gov/documents/hal_mhc_rms_GS6_local_124246_7.pdf" TargetMode="External"/><Relationship Id="rId15" Type="http://schemas.openxmlformats.org/officeDocument/2006/relationships/hyperlink" Target="http://www.michigan.gov/documents/hal/mhc_rm_gs20_195724_7.pdf" TargetMode="External"/><Relationship Id="rId10" Type="http://schemas.openxmlformats.org/officeDocument/2006/relationships/hyperlink" Target="http://www.michigan.gov/documents/hal_mhc_rms_local_gs11_132666_7.pdf" TargetMode="External"/><Relationship Id="rId4" Type="http://schemas.openxmlformats.org/officeDocument/2006/relationships/hyperlink" Target="http://www.michigan.gov/documents/hal/mhc_rm_localgs3_176072_7.pdf" TargetMode="External"/><Relationship Id="rId9" Type="http://schemas.openxmlformats.org/officeDocument/2006/relationships/hyperlink" Target="http://www.michigan.gov/dtmb/0,5552http:/www.michigan.gov/documents/dmb/rms_gs10_407749_7.pdf" TargetMode="External"/><Relationship Id="rId14" Type="http://schemas.openxmlformats.org/officeDocument/2006/relationships/hyperlink" Target="http://www.michigan.gov/documents/hal/mhc_rm_gs19_195723_7.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michigan.gov/documents/hal/mhc_rm_gs27_250509_7.pdf" TargetMode="External"/><Relationship Id="rId13" Type="http://schemas.openxmlformats.org/officeDocument/2006/relationships/hyperlink" Target="http://www.michigan.gov/documents/dmb/rms_gs32_319363_7.pdf" TargetMode="External"/><Relationship Id="rId3" Type="http://schemas.openxmlformats.org/officeDocument/2006/relationships/hyperlink" Target="http://www.michigan.gov/documents/hal/mhc_rm_gs22_217644_7.pdf" TargetMode="External"/><Relationship Id="rId7" Type="http://schemas.openxmlformats.org/officeDocument/2006/relationships/hyperlink" Target="http://www.michigan.gov/documents/hal/mhc_rm_gs26_253844_7.pdf" TargetMode="External"/><Relationship Id="rId12" Type="http://schemas.openxmlformats.org/officeDocument/2006/relationships/hyperlink" Target="http://www.michigan.gov/documents/hal/mhc_rm_gs31_275199_7.pdf" TargetMode="External"/><Relationship Id="rId2" Type="http://schemas.openxmlformats.org/officeDocument/2006/relationships/hyperlink" Target="http://www.michigan.gov/documents/hal/mhc_rm_gs21_214998_7.pdf" TargetMode="External"/><Relationship Id="rId1" Type="http://schemas.openxmlformats.org/officeDocument/2006/relationships/slideLayout" Target="../slideLayouts/slideLayout2.xml"/><Relationship Id="rId6" Type="http://schemas.openxmlformats.org/officeDocument/2006/relationships/hyperlink" Target="http://www.michigan.gov/documents/hal/mhc_rm_gs25_240549_7.pdf" TargetMode="External"/><Relationship Id="rId11" Type="http://schemas.openxmlformats.org/officeDocument/2006/relationships/hyperlink" Target="http://www.michigan.gov/documents/dmb/rms_gs30_303385_7.pdf" TargetMode="External"/><Relationship Id="rId5" Type="http://schemas.openxmlformats.org/officeDocument/2006/relationships/hyperlink" Target="http://www.michigan.gov/documents/hal/mhc_rm_gs24_255759_7.pdf" TargetMode="External"/><Relationship Id="rId15" Type="http://schemas.openxmlformats.org/officeDocument/2006/relationships/hyperlink" Target="http://www.michigan.gov/documents/dtmb/rms_gs36_483744_7.pdf" TargetMode="External"/><Relationship Id="rId10" Type="http://schemas.openxmlformats.org/officeDocument/2006/relationships/hyperlink" Target="http://www.michigan.gov/documents/hal/mhc_rm_gs29_291569_7.pdf" TargetMode="External"/><Relationship Id="rId4" Type="http://schemas.openxmlformats.org/officeDocument/2006/relationships/hyperlink" Target="http://www.michigan.gov/documents/hal/mhc_rm_gs23_212716_7.pdf" TargetMode="External"/><Relationship Id="rId9" Type="http://schemas.openxmlformats.org/officeDocument/2006/relationships/hyperlink" Target="http://www.michigan.gov/documents/dmb/rms_GS28_328897_7.pdf" TargetMode="External"/><Relationship Id="rId14" Type="http://schemas.openxmlformats.org/officeDocument/2006/relationships/hyperlink" Target="http://www.michigan.gov/documents/dmb/RMS_GS34_328907_7.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michigan.gov/dtmb/0,5552,7-150-9141_21738_31548-96228--,00.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ekingmichigan.cdmhost.com/seeking_michigan/seek_results.php?CISOROOT=/p15147coll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michigan.gov/documents/hal_mhc_sa_mh85_150474_7.do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eekingmichigan.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higan.gov/archivesofmi/" TargetMode="External"/><Relationship Id="rId2" Type="http://schemas.openxmlformats.org/officeDocument/2006/relationships/hyperlink" Target="mailto:archives@michigan.gov"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4.wdp"/></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6.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5.wdp"/><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gislature.mi.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microsoft.com/office/2007/relationships/hdphoto" Target="../media/hdphoto7.wdp"/></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9.emf"/></Relationships>
</file>

<file path=ppt/slides/_rels/slide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600200"/>
            <a:ext cx="8229600" cy="1143000"/>
          </a:xfrm>
        </p:spPr>
        <p:txBody>
          <a:bodyPr/>
          <a:lstStyle/>
          <a:p>
            <a:r>
              <a:rPr lang="en-US" dirty="0" smtClean="0"/>
              <a:t>Basic Records Management</a:t>
            </a:r>
            <a:endParaRPr lang="en-US" dirty="0"/>
          </a:p>
        </p:txBody>
      </p:sp>
      <p:sp>
        <p:nvSpPr>
          <p:cNvPr id="9" name="Text Placeholder 8"/>
          <p:cNvSpPr>
            <a:spLocks noGrp="1"/>
          </p:cNvSpPr>
          <p:nvPr>
            <p:ph type="body" sz="quarter" idx="10"/>
          </p:nvPr>
        </p:nvSpPr>
        <p:spPr>
          <a:xfrm>
            <a:off x="1943100" y="2971800"/>
            <a:ext cx="5257800" cy="1143000"/>
          </a:xfrm>
        </p:spPr>
        <p:txBody>
          <a:bodyPr/>
          <a:lstStyle/>
          <a:p>
            <a:r>
              <a:rPr lang="en-US" dirty="0" smtClean="0"/>
              <a:t>Records Management Services</a:t>
            </a:r>
          </a:p>
          <a:p>
            <a:r>
              <a:rPr lang="en-US" dirty="0" smtClean="0"/>
              <a:t>State of Michigan</a:t>
            </a:r>
            <a:endParaRPr lang="en-US" dirty="0"/>
          </a:p>
        </p:txBody>
      </p:sp>
    </p:spTree>
    <p:extLst>
      <p:ext uri="{BB962C8B-B14F-4D97-AF65-F5344CB8AC3E}">
        <p14:creationId xmlns:p14="http://schemas.microsoft.com/office/powerpoint/2010/main" val="729615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ile"/>
          <p:cNvSpPr>
            <a:spLocks noEditPoints="1" noChangeArrowheads="1"/>
          </p:cNvSpPr>
          <p:nvPr/>
        </p:nvSpPr>
        <p:spPr bwMode="auto">
          <a:xfrm>
            <a:off x="879909" y="1408865"/>
            <a:ext cx="6892491" cy="4114800"/>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DDEECA"/>
          </a:solidFill>
          <a:ln w="9525">
            <a:solidFill>
              <a:srgbClr val="339966"/>
            </a:solidFill>
            <a:miter lim="800000"/>
            <a:headEnd/>
            <a:tailEnd/>
          </a:ln>
          <a:effectLst>
            <a:outerShdw dist="53882" dir="2700000" algn="ctr" rotWithShape="0">
              <a:srgbClr val="339966"/>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Aft>
                <a:spcPts val="1000"/>
              </a:spcAft>
            </a:pPr>
            <a:r>
              <a:rPr lang="en-US" altLang="en-US" sz="3600" dirty="0">
                <a:solidFill>
                  <a:srgbClr val="000000"/>
                </a:solidFill>
                <a:latin typeface="+mn-lt"/>
              </a:rPr>
              <a:t>R</a:t>
            </a:r>
            <a:r>
              <a:rPr lang="en-US" altLang="en-US" sz="3600" dirty="0" smtClean="0">
                <a:solidFill>
                  <a:srgbClr val="000000"/>
                </a:solidFill>
                <a:latin typeface="+mn-lt"/>
              </a:rPr>
              <a:t>ecorded </a:t>
            </a:r>
            <a:r>
              <a:rPr lang="en-US" altLang="en-US" sz="3600" dirty="0">
                <a:solidFill>
                  <a:srgbClr val="000000"/>
                </a:solidFill>
                <a:latin typeface="+mn-lt"/>
              </a:rPr>
              <a:t>information that is </a:t>
            </a:r>
            <a:r>
              <a:rPr lang="en-US" altLang="en-US" sz="3600" dirty="0" smtClean="0">
                <a:solidFill>
                  <a:srgbClr val="000000"/>
                </a:solidFill>
                <a:latin typeface="+mn-lt"/>
              </a:rPr>
              <a:t>“prepared</a:t>
            </a:r>
            <a:r>
              <a:rPr lang="en-US" altLang="en-US" sz="3600" dirty="0">
                <a:solidFill>
                  <a:srgbClr val="000000"/>
                </a:solidFill>
                <a:latin typeface="+mn-lt"/>
              </a:rPr>
              <a:t>, owned, used, in the possession of, or retained by an agency in the performance of an official function</a:t>
            </a:r>
            <a:r>
              <a:rPr lang="en-US" altLang="en-US" sz="3600" dirty="0" smtClean="0">
                <a:solidFill>
                  <a:srgbClr val="000000"/>
                </a:solidFill>
                <a:latin typeface="+mn-lt"/>
              </a:rPr>
              <a:t>.”</a:t>
            </a:r>
            <a:endParaRPr lang="en-US" altLang="en-US" sz="3600" dirty="0">
              <a:latin typeface="+mn-lt"/>
            </a:endParaRPr>
          </a:p>
        </p:txBody>
      </p:sp>
      <p:sp>
        <p:nvSpPr>
          <p:cNvPr id="14339" name="TextBox 1"/>
          <p:cNvSpPr txBox="1">
            <a:spLocks noChangeArrowheads="1"/>
          </p:cNvSpPr>
          <p:nvPr/>
        </p:nvSpPr>
        <p:spPr bwMode="auto">
          <a:xfrm>
            <a:off x="879909" y="5779905"/>
            <a:ext cx="47187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dirty="0"/>
              <a:t>Source:  Michigan’s Freedom of Information Act (FOIA)</a:t>
            </a:r>
          </a:p>
        </p:txBody>
      </p:sp>
      <p:sp>
        <p:nvSpPr>
          <p:cNvPr id="2" name="Title 1"/>
          <p:cNvSpPr>
            <a:spLocks noGrp="1"/>
          </p:cNvSpPr>
          <p:nvPr>
            <p:ph type="title"/>
          </p:nvPr>
        </p:nvSpPr>
        <p:spPr/>
        <p:txBody>
          <a:bodyPr/>
          <a:lstStyle/>
          <a:p>
            <a:r>
              <a:rPr lang="en-US" dirty="0" smtClean="0"/>
              <a:t>Official Records</a:t>
            </a:r>
            <a:endParaRPr lang="en-US" dirty="0"/>
          </a:p>
        </p:txBody>
      </p:sp>
    </p:spTree>
    <p:extLst>
      <p:ext uri="{BB962C8B-B14F-4D97-AF65-F5344CB8AC3E}">
        <p14:creationId xmlns:p14="http://schemas.microsoft.com/office/powerpoint/2010/main" val="185375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mtClean="0"/>
              <a:t>Who is Responsible for Retention?</a:t>
            </a:r>
          </a:p>
        </p:txBody>
      </p:sp>
      <p:sp>
        <p:nvSpPr>
          <p:cNvPr id="147459" name="Rectangle 3"/>
          <p:cNvSpPr>
            <a:spLocks noGrp="1" noChangeArrowheads="1"/>
          </p:cNvSpPr>
          <p:nvPr>
            <p:ph idx="1"/>
          </p:nvPr>
        </p:nvSpPr>
        <p:spPr/>
        <p:txBody>
          <a:bodyPr/>
          <a:lstStyle/>
          <a:p>
            <a:r>
              <a:rPr lang="en-US" altLang="en-US" b="1" dirty="0" smtClean="0"/>
              <a:t>Senders/authors: </a:t>
            </a:r>
            <a:r>
              <a:rPr lang="en-US" altLang="en-US" dirty="0" smtClean="0"/>
              <a:t>are the “person of record” and are responsible for retention</a:t>
            </a:r>
          </a:p>
          <a:p>
            <a:r>
              <a:rPr lang="en-US" altLang="en-US" b="1" dirty="0" smtClean="0"/>
              <a:t>Recipients: </a:t>
            </a:r>
          </a:p>
          <a:p>
            <a:pPr lvl="1"/>
            <a:r>
              <a:rPr lang="en-US" altLang="en-US" dirty="0" smtClean="0"/>
              <a:t>May need the record to support their business functions</a:t>
            </a:r>
          </a:p>
          <a:p>
            <a:pPr lvl="1"/>
            <a:r>
              <a:rPr lang="en-US" altLang="en-US" dirty="0" smtClean="0"/>
              <a:t>If recipients do not share the author’s filing system, they may need to keep the record</a:t>
            </a:r>
          </a:p>
          <a:p>
            <a:pPr lvl="1"/>
            <a:r>
              <a:rPr lang="en-US" altLang="en-US" b="1" dirty="0" smtClean="0"/>
              <a:t>Groups:  </a:t>
            </a:r>
            <a:r>
              <a:rPr lang="en-US" altLang="en-US" dirty="0" smtClean="0"/>
              <a:t>should designate someone to be responsible for retaining the record into a shared file to reduce duplication</a:t>
            </a:r>
          </a:p>
          <a:p>
            <a:pPr lvl="1"/>
            <a:r>
              <a:rPr lang="en-US" altLang="en-US" dirty="0" smtClean="0"/>
              <a:t>Do not retain records distributed for informational purposes only</a:t>
            </a:r>
          </a:p>
          <a:p>
            <a:endParaRPr lang="en-US" altLang="en-US" dirty="0" smtClean="0"/>
          </a:p>
          <a:p>
            <a:endParaRPr lang="en-US" altLang="en-US" dirty="0" smtClean="0"/>
          </a:p>
        </p:txBody>
      </p:sp>
    </p:spTree>
    <p:extLst>
      <p:ext uri="{BB962C8B-B14F-4D97-AF65-F5344CB8AC3E}">
        <p14:creationId xmlns:p14="http://schemas.microsoft.com/office/powerpoint/2010/main" val="193583726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t>Employee Responsibilities</a:t>
            </a:r>
          </a:p>
        </p:txBody>
      </p:sp>
      <p:sp>
        <p:nvSpPr>
          <p:cNvPr id="148483" name="Rectangle 3"/>
          <p:cNvSpPr>
            <a:spLocks noGrp="1" noChangeArrowheads="1"/>
          </p:cNvSpPr>
          <p:nvPr>
            <p:ph idx="1"/>
          </p:nvPr>
        </p:nvSpPr>
        <p:spPr/>
        <p:txBody>
          <a:bodyPr/>
          <a:lstStyle/>
          <a:p>
            <a:r>
              <a:rPr lang="en-US" altLang="en-US" dirty="0" smtClean="0"/>
              <a:t>Decide which messages to keep and which to destroy</a:t>
            </a:r>
          </a:p>
          <a:p>
            <a:r>
              <a:rPr lang="en-US" altLang="en-US" dirty="0" smtClean="0"/>
              <a:t>Empty e-mail trash bins to purge deleted messages frequently</a:t>
            </a:r>
          </a:p>
          <a:p>
            <a:r>
              <a:rPr lang="en-US" altLang="en-US" dirty="0" smtClean="0"/>
              <a:t>File the messages that are retained in the designated filing system for the business process</a:t>
            </a:r>
          </a:p>
          <a:p>
            <a:r>
              <a:rPr lang="en-US" altLang="en-US" dirty="0" smtClean="0"/>
              <a:t>Identify which retention schedule mandates the message’s retention or authorizes its destruction</a:t>
            </a:r>
          </a:p>
          <a:p>
            <a:pPr lvl="1"/>
            <a:r>
              <a:rPr lang="en-US" altLang="en-US" dirty="0" smtClean="0"/>
              <a:t>Know the retention periods that apply to your job duties</a:t>
            </a:r>
          </a:p>
        </p:txBody>
      </p:sp>
    </p:spTree>
    <p:extLst>
      <p:ext uri="{BB962C8B-B14F-4D97-AF65-F5344CB8AC3E}">
        <p14:creationId xmlns:p14="http://schemas.microsoft.com/office/powerpoint/2010/main" val="1808829741"/>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smtClean="0"/>
              <a:t>Management Responsibilities</a:t>
            </a:r>
          </a:p>
        </p:txBody>
      </p:sp>
      <p:sp>
        <p:nvSpPr>
          <p:cNvPr id="149507" name="Rectangle 3"/>
          <p:cNvSpPr>
            <a:spLocks noGrp="1" noChangeArrowheads="1"/>
          </p:cNvSpPr>
          <p:nvPr>
            <p:ph idx="1"/>
          </p:nvPr>
        </p:nvSpPr>
        <p:spPr/>
        <p:txBody>
          <a:bodyPr/>
          <a:lstStyle/>
          <a:p>
            <a:r>
              <a:rPr lang="en-US" altLang="en-US" smtClean="0"/>
              <a:t>Ensure that Retention and Disposal Schedules are accurate and comprehensive</a:t>
            </a:r>
          </a:p>
          <a:p>
            <a:r>
              <a:rPr lang="en-US" altLang="en-US" smtClean="0"/>
              <a:t>Adopt and distribute an e-mail retention policy for staff</a:t>
            </a:r>
          </a:p>
          <a:p>
            <a:r>
              <a:rPr lang="en-US" altLang="en-US" smtClean="0"/>
              <a:t>Adopt and distribute an acceptable use/etiquette policy</a:t>
            </a:r>
          </a:p>
          <a:p>
            <a:r>
              <a:rPr lang="en-US" altLang="en-US" smtClean="0"/>
              <a:t>Communicate with relevant employees, attorneys and information technology staff when a FOIA request is received or when litigation appears to be imminent</a:t>
            </a:r>
          </a:p>
        </p:txBody>
      </p:sp>
    </p:spTree>
    <p:extLst>
      <p:ext uri="{BB962C8B-B14F-4D97-AF65-F5344CB8AC3E}">
        <p14:creationId xmlns:p14="http://schemas.microsoft.com/office/powerpoint/2010/main" val="128840327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smtClean="0"/>
              <a:t>Policies</a:t>
            </a:r>
          </a:p>
        </p:txBody>
      </p:sp>
      <p:sp>
        <p:nvSpPr>
          <p:cNvPr id="150531" name="Rectangle 3"/>
          <p:cNvSpPr>
            <a:spLocks noGrp="1" noChangeArrowheads="1"/>
          </p:cNvSpPr>
          <p:nvPr>
            <p:ph idx="1"/>
          </p:nvPr>
        </p:nvSpPr>
        <p:spPr/>
        <p:txBody>
          <a:bodyPr/>
          <a:lstStyle/>
          <a:p>
            <a:r>
              <a:rPr lang="en-US" altLang="en-US" dirty="0" smtClean="0"/>
              <a:t>Model e-mail retention policy (fill-in-the-blank) is available from the RMS website</a:t>
            </a:r>
          </a:p>
          <a:p>
            <a:pPr lvl="1"/>
            <a:r>
              <a:rPr lang="en-US" altLang="en-US" dirty="0" smtClean="0"/>
              <a:t>Defines status of e-mail as records</a:t>
            </a:r>
          </a:p>
          <a:p>
            <a:pPr lvl="1"/>
            <a:r>
              <a:rPr lang="en-US" altLang="en-US" dirty="0" smtClean="0"/>
              <a:t>Responsibilities</a:t>
            </a:r>
          </a:p>
          <a:p>
            <a:pPr lvl="1"/>
            <a:r>
              <a:rPr lang="en-US" altLang="en-US" dirty="0" smtClean="0"/>
              <a:t>Storage options</a:t>
            </a:r>
          </a:p>
        </p:txBody>
      </p:sp>
    </p:spTree>
    <p:extLst>
      <p:ext uri="{BB962C8B-B14F-4D97-AF65-F5344CB8AC3E}">
        <p14:creationId xmlns:p14="http://schemas.microsoft.com/office/powerpoint/2010/main" val="4264258147"/>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smtClean="0"/>
              <a:t>Other Communications Tools</a:t>
            </a:r>
          </a:p>
        </p:txBody>
      </p:sp>
      <p:sp>
        <p:nvSpPr>
          <p:cNvPr id="158723" name="Rectangle 3"/>
          <p:cNvSpPr>
            <a:spLocks noGrp="1" noChangeArrowheads="1"/>
          </p:cNvSpPr>
          <p:nvPr>
            <p:ph idx="1"/>
          </p:nvPr>
        </p:nvSpPr>
        <p:spPr/>
        <p:txBody>
          <a:bodyPr>
            <a:normAutofit lnSpcReduction="10000"/>
          </a:bodyPr>
          <a:lstStyle/>
          <a:p>
            <a:pPr>
              <a:spcBef>
                <a:spcPts val="0"/>
              </a:spcBef>
            </a:pPr>
            <a:r>
              <a:rPr lang="en-US" altLang="en-US" sz="2800" dirty="0" smtClean="0"/>
              <a:t>Instant/Text Messages, Voice Mail, Blogs, Social Media sites, RSS Feeds, etc.</a:t>
            </a:r>
          </a:p>
          <a:p>
            <a:pPr lvl="1">
              <a:spcBef>
                <a:spcPts val="0"/>
              </a:spcBef>
            </a:pPr>
            <a:r>
              <a:rPr lang="en-US" altLang="en-US" sz="2400" dirty="0" smtClean="0"/>
              <a:t>Same records management principles apply:</a:t>
            </a:r>
          </a:p>
          <a:p>
            <a:pPr lvl="2">
              <a:spcBef>
                <a:spcPts val="0"/>
              </a:spcBef>
            </a:pPr>
            <a:r>
              <a:rPr lang="en-US" altLang="en-US" sz="2000" dirty="0" smtClean="0"/>
              <a:t>If the communication is recorded it is a record </a:t>
            </a:r>
          </a:p>
          <a:p>
            <a:pPr lvl="2">
              <a:spcBef>
                <a:spcPts val="0"/>
              </a:spcBef>
            </a:pPr>
            <a:r>
              <a:rPr lang="en-US" altLang="en-US" sz="2000" dirty="0" smtClean="0"/>
              <a:t>Status about the communication as a public record depends up on the content</a:t>
            </a:r>
          </a:p>
          <a:p>
            <a:pPr lvl="2">
              <a:spcBef>
                <a:spcPts val="0"/>
              </a:spcBef>
            </a:pPr>
            <a:r>
              <a:rPr lang="en-US" altLang="en-US" sz="2000" dirty="0" smtClean="0"/>
              <a:t>Who should retain it depends upon responsibilities of sender/receiver</a:t>
            </a:r>
          </a:p>
          <a:p>
            <a:pPr lvl="2">
              <a:spcBef>
                <a:spcPts val="0"/>
              </a:spcBef>
            </a:pPr>
            <a:r>
              <a:rPr lang="en-US" altLang="en-US" sz="2000" dirty="0" smtClean="0"/>
              <a:t>Records supporting the same business process need to be stored together on media that will keep them accessible and usable for the entire retention period</a:t>
            </a:r>
          </a:p>
          <a:p>
            <a:pPr lvl="2">
              <a:spcBef>
                <a:spcPts val="0"/>
              </a:spcBef>
            </a:pPr>
            <a:r>
              <a:rPr lang="en-US" altLang="en-US" sz="2000" dirty="0" smtClean="0"/>
              <a:t>Records can be a liability or an asset</a:t>
            </a:r>
          </a:p>
          <a:p>
            <a:pPr lvl="2">
              <a:spcBef>
                <a:spcPts val="0"/>
              </a:spcBef>
            </a:pPr>
            <a:r>
              <a:rPr lang="en-US" altLang="en-US" sz="2000" dirty="0" smtClean="0"/>
              <a:t>Content created and stored on government resources is not private</a:t>
            </a:r>
          </a:p>
          <a:p>
            <a:pPr lvl="2">
              <a:spcBef>
                <a:spcPts val="0"/>
              </a:spcBef>
            </a:pPr>
            <a:r>
              <a:rPr lang="en-US" altLang="en-US" sz="2000" dirty="0" smtClean="0"/>
              <a:t>Resources not owned and managed by government could contain public records, and these records may become the subject of FOIA requests and litigation</a:t>
            </a:r>
          </a:p>
        </p:txBody>
      </p:sp>
    </p:spTree>
    <p:extLst>
      <p:ext uri="{BB962C8B-B14F-4D97-AF65-F5344CB8AC3E}">
        <p14:creationId xmlns:p14="http://schemas.microsoft.com/office/powerpoint/2010/main" val="2466428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smtClean="0"/>
              <a:t>E-mail is Not Private</a:t>
            </a:r>
          </a:p>
        </p:txBody>
      </p:sp>
      <p:sp>
        <p:nvSpPr>
          <p:cNvPr id="128003" name="Rectangle 3"/>
          <p:cNvSpPr>
            <a:spLocks noGrp="1" noChangeArrowheads="1"/>
          </p:cNvSpPr>
          <p:nvPr>
            <p:ph idx="1"/>
          </p:nvPr>
        </p:nvSpPr>
        <p:spPr/>
        <p:txBody>
          <a:bodyPr/>
          <a:lstStyle/>
          <a:p>
            <a:r>
              <a:rPr lang="en-US" altLang="en-US" dirty="0" smtClean="0"/>
              <a:t>Do not write something in an e-mail message that you do not want to see published in the newspaper or on television news reports. </a:t>
            </a:r>
          </a:p>
          <a:p>
            <a:endParaRPr lang="en-US" altLang="en-US" dirty="0" smtClean="0"/>
          </a:p>
        </p:txBody>
      </p:sp>
      <p:pic>
        <p:nvPicPr>
          <p:cNvPr id="1280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419600"/>
            <a:ext cx="2209800" cy="17639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78586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smtClean="0"/>
              <a:t>E-mail Liabilities</a:t>
            </a:r>
          </a:p>
        </p:txBody>
      </p:sp>
      <p:sp>
        <p:nvSpPr>
          <p:cNvPr id="9" name="Content Placeholder 8"/>
          <p:cNvSpPr>
            <a:spLocks noGrp="1"/>
          </p:cNvSpPr>
          <p:nvPr>
            <p:ph idx="1"/>
          </p:nvPr>
        </p:nvSpPr>
        <p:spPr/>
        <p:txBody>
          <a:bodyPr/>
          <a:lstStyle/>
          <a:p>
            <a:pPr marL="228600" indent="-228600"/>
            <a:r>
              <a:rPr lang="en-US" altLang="en-US" dirty="0"/>
              <a:t>P</a:t>
            </a:r>
            <a:r>
              <a:rPr lang="en-US" altLang="en-US" dirty="0" smtClean="0"/>
              <a:t>ublic </a:t>
            </a:r>
            <a:r>
              <a:rPr lang="en-US" altLang="en-US" dirty="0"/>
              <a:t>officials and government employees have been caught using electronic messaging systems inappropriately, saying things they did not want to be public knowledge, or destroying electronic records illegally.</a:t>
            </a:r>
          </a:p>
          <a:p>
            <a:pPr marL="457200" lvl="1" indent="-228600"/>
            <a:r>
              <a:rPr lang="en-US" altLang="en-US" dirty="0"/>
              <a:t>Some have lost their jobs</a:t>
            </a:r>
          </a:p>
          <a:p>
            <a:pPr marL="457200" lvl="1" indent="-228600"/>
            <a:r>
              <a:rPr lang="en-US" altLang="en-US" dirty="0"/>
              <a:t>Some have had to pay hefty fines</a:t>
            </a:r>
          </a:p>
          <a:p>
            <a:pPr marL="457200" lvl="1" indent="-228600"/>
            <a:r>
              <a:rPr lang="en-US" altLang="en-US" dirty="0"/>
              <a:t>Some have gone to jail</a:t>
            </a:r>
          </a:p>
          <a:p>
            <a:pPr marL="0" indent="0">
              <a:buNone/>
            </a:pPr>
            <a:endParaRPr lang="en-US" dirty="0"/>
          </a:p>
        </p:txBody>
      </p:sp>
      <p:pic>
        <p:nvPicPr>
          <p:cNvPr id="13" name="Picture 12" descr="MCIN01055_0000[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3778604" y="4724400"/>
            <a:ext cx="1586791" cy="1535317"/>
          </a:xfrm>
          <a:prstGeom prst="rect">
            <a:avLst/>
          </a:prstGeom>
        </p:spPr>
      </p:pic>
    </p:spTree>
    <p:extLst>
      <p:ext uri="{BB962C8B-B14F-4D97-AF65-F5344CB8AC3E}">
        <p14:creationId xmlns:p14="http://schemas.microsoft.com/office/powerpoint/2010/main" val="3893123914"/>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dirty="0" smtClean="0"/>
              <a:t>You are Effectively Managing Your E-mail If…</a:t>
            </a:r>
          </a:p>
        </p:txBody>
      </p:sp>
      <p:sp>
        <p:nvSpPr>
          <p:cNvPr id="153603" name="Rectangle 3"/>
          <p:cNvSpPr>
            <a:spLocks noGrp="1" noChangeArrowheads="1"/>
          </p:cNvSpPr>
          <p:nvPr>
            <p:ph idx="1"/>
          </p:nvPr>
        </p:nvSpPr>
        <p:spPr/>
        <p:txBody>
          <a:bodyPr/>
          <a:lstStyle/>
          <a:p>
            <a:r>
              <a:rPr lang="en-US" altLang="en-US" dirty="0" smtClean="0"/>
              <a:t>Messages that are still in your e-mail account (inbox and sent mail):</a:t>
            </a:r>
          </a:p>
          <a:p>
            <a:pPr lvl="1"/>
            <a:r>
              <a:rPr lang="en-US" altLang="en-US" dirty="0" smtClean="0"/>
              <a:t>Have not been read yet, or</a:t>
            </a:r>
          </a:p>
          <a:p>
            <a:pPr lvl="1"/>
            <a:r>
              <a:rPr lang="en-US" altLang="en-US" dirty="0" smtClean="0"/>
              <a:t>Are related to tasks awaiting further action</a:t>
            </a:r>
          </a:p>
          <a:p>
            <a:r>
              <a:rPr lang="en-US" altLang="en-US" dirty="0" smtClean="0"/>
              <a:t>Messages that are records are filed in the designated filing system</a:t>
            </a:r>
          </a:p>
          <a:p>
            <a:r>
              <a:rPr lang="en-US" altLang="en-US" dirty="0" smtClean="0"/>
              <a:t>Messages that are transitory, duplicates and personal are deleted</a:t>
            </a:r>
          </a:p>
        </p:txBody>
      </p:sp>
      <p:pic>
        <p:nvPicPr>
          <p:cNvPr id="153605" name="Picture 4" descr="MCj043158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41020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382524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dirty="0" smtClean="0"/>
              <a:t>E-mail Storage Options</a:t>
            </a:r>
          </a:p>
        </p:txBody>
      </p:sp>
      <p:sp>
        <p:nvSpPr>
          <p:cNvPr id="156675" name="Rectangle 3"/>
          <p:cNvSpPr>
            <a:spLocks noGrp="1" noChangeArrowheads="1"/>
          </p:cNvSpPr>
          <p:nvPr>
            <p:ph idx="1"/>
          </p:nvPr>
        </p:nvSpPr>
        <p:spPr/>
        <p:txBody>
          <a:bodyPr>
            <a:normAutofit/>
          </a:bodyPr>
          <a:lstStyle/>
          <a:p>
            <a:r>
              <a:rPr lang="en-US" altLang="en-US" dirty="0"/>
              <a:t>No “one size fits all” solution</a:t>
            </a:r>
          </a:p>
          <a:p>
            <a:pPr lvl="1"/>
            <a:r>
              <a:rPr lang="en-US" altLang="en-US" dirty="0"/>
              <a:t>Each option has pros and cons</a:t>
            </a:r>
          </a:p>
          <a:p>
            <a:r>
              <a:rPr lang="en-US" altLang="en-US" dirty="0"/>
              <a:t>Options:</a:t>
            </a:r>
          </a:p>
          <a:p>
            <a:pPr lvl="1"/>
            <a:r>
              <a:rPr lang="en-US" altLang="en-US" dirty="0"/>
              <a:t>Keep messages in the active e-mail account</a:t>
            </a:r>
          </a:p>
          <a:p>
            <a:pPr lvl="1"/>
            <a:r>
              <a:rPr lang="en-US" altLang="en-US" dirty="0"/>
              <a:t>Print and file messages in a hard copy system – destroy electronic copy</a:t>
            </a:r>
          </a:p>
          <a:p>
            <a:pPr lvl="2"/>
            <a:r>
              <a:rPr lang="en-US" altLang="en-US" dirty="0"/>
              <a:t>Permitted as long as there is no active FOIA or litigation activity</a:t>
            </a:r>
          </a:p>
          <a:p>
            <a:pPr lvl="1"/>
            <a:r>
              <a:rPr lang="en-US" altLang="en-US" dirty="0"/>
              <a:t>Save the messages on a network drive</a:t>
            </a:r>
          </a:p>
          <a:p>
            <a:pPr lvl="2"/>
            <a:r>
              <a:rPr lang="en-US" altLang="en-US" dirty="0"/>
              <a:t>Permitted as long as there is no active FOIA or litigation activity</a:t>
            </a:r>
          </a:p>
          <a:p>
            <a:pPr lvl="1"/>
            <a:r>
              <a:rPr lang="en-US" altLang="en-US" dirty="0"/>
              <a:t>Move messages to the e-mail system’s archive</a:t>
            </a:r>
          </a:p>
          <a:p>
            <a:pPr lvl="1"/>
            <a:r>
              <a:rPr lang="en-US" altLang="en-US" dirty="0"/>
              <a:t>File messages in a document management system</a:t>
            </a:r>
          </a:p>
        </p:txBody>
      </p:sp>
      <p:pic>
        <p:nvPicPr>
          <p:cNvPr id="4" name="Picture 18" descr="C:\Documents and Settings\wojcikc\Local Settings\Temporary Internet Files\Content.IE5\DD8Q3101\MC90043268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992" y="525780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216884"/>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smtClean="0"/>
              <a:t>Tips for Cleaning E-mail Accounts</a:t>
            </a:r>
          </a:p>
        </p:txBody>
      </p:sp>
      <p:sp>
        <p:nvSpPr>
          <p:cNvPr id="9523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Font typeface="Arial" charset="0"/>
              <a:buChar char="•"/>
            </a:pPr>
            <a:r>
              <a:rPr lang="en-US" altLang="en-US" sz="2400" b="1" dirty="0" smtClean="0"/>
              <a:t>Don’t Wait:  </a:t>
            </a:r>
            <a:r>
              <a:rPr lang="en-US" altLang="en-US" sz="2400" dirty="0" smtClean="0"/>
              <a:t>Make retention decisions right away</a:t>
            </a:r>
          </a:p>
          <a:p>
            <a:pPr lvl="1">
              <a:spcBef>
                <a:spcPct val="0"/>
              </a:spcBef>
              <a:buFont typeface="Arial" charset="0"/>
              <a:buChar char="•"/>
            </a:pPr>
            <a:r>
              <a:rPr lang="en-US" altLang="en-US" sz="2000" dirty="0" smtClean="0"/>
              <a:t>The longer you wait to clean out messages, the harder it will be to remember which messages are important</a:t>
            </a:r>
          </a:p>
          <a:p>
            <a:pPr lvl="1">
              <a:spcBef>
                <a:spcPct val="0"/>
              </a:spcBef>
              <a:buFont typeface="Arial" charset="0"/>
              <a:buChar char="•"/>
            </a:pPr>
            <a:r>
              <a:rPr lang="en-US" altLang="en-US" sz="2000" dirty="0" smtClean="0"/>
              <a:t>Know which records you are responsible for filing to support your job duties, and their retention period</a:t>
            </a:r>
          </a:p>
          <a:p>
            <a:pPr>
              <a:spcBef>
                <a:spcPct val="0"/>
              </a:spcBef>
              <a:buFont typeface="Arial" charset="0"/>
              <a:buChar char="•"/>
            </a:pPr>
            <a:r>
              <a:rPr lang="en-US" altLang="en-US" sz="2400" b="1" dirty="0" smtClean="0"/>
              <a:t>Message Strings:  </a:t>
            </a:r>
            <a:r>
              <a:rPr lang="en-US" altLang="en-US" sz="2400" dirty="0" smtClean="0"/>
              <a:t>Retain only the last message in the conversation, if it includes the content (including attachments) of all the previous messages</a:t>
            </a:r>
          </a:p>
          <a:p>
            <a:pPr>
              <a:spcBef>
                <a:spcPct val="0"/>
              </a:spcBef>
              <a:buFont typeface="Arial" charset="0"/>
              <a:buChar char="•"/>
            </a:pPr>
            <a:r>
              <a:rPr lang="en-US" altLang="en-US" sz="2400" b="1" dirty="0" smtClean="0"/>
              <a:t>Delete the Easy Stuff:  </a:t>
            </a:r>
            <a:r>
              <a:rPr lang="en-US" altLang="en-US" sz="2400" dirty="0"/>
              <a:t>M</a:t>
            </a:r>
            <a:r>
              <a:rPr lang="en-US" altLang="en-US" sz="2400" dirty="0" smtClean="0"/>
              <a:t>ass mailings, advertisements, etc.</a:t>
            </a:r>
          </a:p>
          <a:p>
            <a:pPr>
              <a:spcBef>
                <a:spcPct val="0"/>
              </a:spcBef>
              <a:buFont typeface="Arial" charset="0"/>
              <a:buChar char="•"/>
            </a:pPr>
            <a:r>
              <a:rPr lang="en-US" altLang="en-US" sz="2400" b="1" dirty="0" smtClean="0"/>
              <a:t>Don’t Keep Duplicates:  </a:t>
            </a:r>
            <a:r>
              <a:rPr lang="en-US" altLang="en-US" sz="2400" dirty="0" smtClean="0"/>
              <a:t>Avoid confusion about drafts and versions</a:t>
            </a:r>
          </a:p>
          <a:p>
            <a:pPr>
              <a:spcBef>
                <a:spcPct val="0"/>
              </a:spcBef>
              <a:buFont typeface="Arial" charset="0"/>
              <a:buChar char="•"/>
            </a:pPr>
            <a:r>
              <a:rPr lang="en-US" altLang="en-US" sz="2400" b="1" dirty="0" smtClean="0"/>
              <a:t>Calendars:  </a:t>
            </a:r>
            <a:r>
              <a:rPr lang="en-US" altLang="en-US" sz="2400" dirty="0" smtClean="0"/>
              <a:t>Retain appointments for 2 years</a:t>
            </a:r>
          </a:p>
          <a:p>
            <a:pPr>
              <a:spcBef>
                <a:spcPct val="0"/>
              </a:spcBef>
              <a:buFont typeface="Arial" charset="0"/>
              <a:buChar char="•"/>
            </a:pPr>
            <a:r>
              <a:rPr lang="en-US" altLang="en-US" sz="2400" b="1" dirty="0" smtClean="0"/>
              <a:t>Trash:  </a:t>
            </a:r>
            <a:r>
              <a:rPr lang="en-US" altLang="en-US" sz="2400" dirty="0" smtClean="0"/>
              <a:t>Empty deleted items and junk mail daily</a:t>
            </a:r>
          </a:p>
        </p:txBody>
      </p:sp>
    </p:spTree>
    <p:extLst>
      <p:ext uri="{BB962C8B-B14F-4D97-AF65-F5344CB8AC3E}">
        <p14:creationId xmlns:p14="http://schemas.microsoft.com/office/powerpoint/2010/main" val="31247904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r>
              <a:rPr lang="en-US" altLang="en-US" smtClean="0"/>
              <a:t>Records You Need to Keep</a:t>
            </a:r>
            <a:endParaRPr lang="en-US" altLang="en-US" dirty="0" smtClean="0"/>
          </a:p>
        </p:txBody>
      </p:sp>
      <p:sp>
        <p:nvSpPr>
          <p:cNvPr id="15363" name="Rectangle 7"/>
          <p:cNvSpPr>
            <a:spLocks noGrp="1" noChangeArrowheads="1"/>
          </p:cNvSpPr>
          <p:nvPr>
            <p:ph idx="1"/>
          </p:nvPr>
        </p:nvSpPr>
        <p:spPr/>
        <p:txBody>
          <a:bodyPr/>
          <a:lstStyle/>
          <a:p>
            <a:r>
              <a:rPr lang="en-US" altLang="en-US" smtClean="0"/>
              <a:t>Document how you fulfill your job duties</a:t>
            </a:r>
          </a:p>
          <a:p>
            <a:r>
              <a:rPr lang="en-US" altLang="en-US" smtClean="0"/>
              <a:t>Document the functions of your agency </a:t>
            </a:r>
          </a:p>
          <a:p>
            <a:r>
              <a:rPr lang="en-US" altLang="en-US" smtClean="0"/>
              <a:t>Document the tasks for which you are the designated recordkeeper</a:t>
            </a:r>
            <a:endParaRPr lang="en-US" altLang="en-US" dirty="0" smtClean="0"/>
          </a:p>
        </p:txBody>
      </p:sp>
    </p:spTree>
    <p:extLst>
      <p:ext uri="{BB962C8B-B14F-4D97-AF65-F5344CB8AC3E}">
        <p14:creationId xmlns:p14="http://schemas.microsoft.com/office/powerpoint/2010/main" val="2999404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Clean-up Strategy</a:t>
            </a:r>
            <a:endParaRPr lang="en-US" dirty="0"/>
          </a:p>
        </p:txBody>
      </p:sp>
      <p:sp>
        <p:nvSpPr>
          <p:cNvPr id="3" name="Content Placeholder 2"/>
          <p:cNvSpPr>
            <a:spLocks noGrp="1"/>
          </p:cNvSpPr>
          <p:nvPr>
            <p:ph idx="1"/>
          </p:nvPr>
        </p:nvSpPr>
        <p:spPr/>
        <p:txBody>
          <a:bodyPr/>
          <a:lstStyle/>
          <a:p>
            <a:r>
              <a:rPr lang="en-US" dirty="0" smtClean="0"/>
              <a:t>Day-forward first</a:t>
            </a:r>
          </a:p>
          <a:p>
            <a:pPr lvl="1"/>
            <a:r>
              <a:rPr lang="en-US" dirty="0"/>
              <a:t>Pick a start date for managing new </a:t>
            </a:r>
            <a:r>
              <a:rPr lang="en-US" dirty="0" smtClean="0"/>
              <a:t>e-mail</a:t>
            </a:r>
          </a:p>
          <a:p>
            <a:pPr lvl="1"/>
            <a:r>
              <a:rPr lang="en-US" dirty="0" smtClean="0"/>
              <a:t>Move all older e-mail to a folder titled with a date range (pre-2016)</a:t>
            </a:r>
          </a:p>
          <a:p>
            <a:pPr lvl="1"/>
            <a:r>
              <a:rPr lang="en-US" dirty="0"/>
              <a:t>Consistently manage new messages as they are sent and received</a:t>
            </a:r>
          </a:p>
          <a:p>
            <a:pPr lvl="1"/>
            <a:r>
              <a:rPr lang="en-US" dirty="0" smtClean="0"/>
              <a:t>Adopt new recordkeeping habits</a:t>
            </a:r>
          </a:p>
          <a:p>
            <a:r>
              <a:rPr lang="en-US" dirty="0" smtClean="0"/>
              <a:t>Don’t worry about the old stuff</a:t>
            </a:r>
          </a:p>
          <a:p>
            <a:pPr lvl="1"/>
            <a:r>
              <a:rPr lang="en-US" dirty="0" smtClean="0"/>
              <a:t>Wait 6-12 months to clean up of the old e-mail</a:t>
            </a:r>
          </a:p>
          <a:p>
            <a:pPr lvl="1"/>
            <a:r>
              <a:rPr lang="en-US" dirty="0"/>
              <a:t>N</a:t>
            </a:r>
            <a:r>
              <a:rPr lang="en-US" dirty="0" smtClean="0"/>
              <a:t>ew habits will make clean up easier when you are ready</a:t>
            </a:r>
          </a:p>
          <a:p>
            <a:endParaRPr lang="en-US" dirty="0"/>
          </a:p>
        </p:txBody>
      </p:sp>
    </p:spTree>
    <p:extLst>
      <p:ext uri="{BB962C8B-B14F-4D97-AF65-F5344CB8AC3E}">
        <p14:creationId xmlns:p14="http://schemas.microsoft.com/office/powerpoint/2010/main" val="291690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Management</a:t>
            </a:r>
            <a:endParaRPr lang="en-US" dirty="0"/>
          </a:p>
        </p:txBody>
      </p:sp>
      <p:sp>
        <p:nvSpPr>
          <p:cNvPr id="3" name="Content Placeholder 2"/>
          <p:cNvSpPr>
            <a:spLocks noGrp="1"/>
          </p:cNvSpPr>
          <p:nvPr>
            <p:ph idx="1"/>
          </p:nvPr>
        </p:nvSpPr>
        <p:spPr/>
        <p:txBody>
          <a:bodyPr/>
          <a:lstStyle/>
          <a:p>
            <a:r>
              <a:rPr lang="en-US" altLang="en-US" dirty="0"/>
              <a:t>Online training, available on demand</a:t>
            </a:r>
          </a:p>
          <a:p>
            <a:r>
              <a:rPr lang="en-US" altLang="en-US" dirty="0"/>
              <a:t>See RMS website, Training tab</a:t>
            </a:r>
          </a:p>
          <a:p>
            <a:r>
              <a:rPr lang="en-US" altLang="en-US"/>
              <a:t>Takes about 30 minutes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4076700"/>
            <a:ext cx="2997200" cy="2247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34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173" y="685800"/>
            <a:ext cx="8686800" cy="1969334"/>
          </a:xfrm>
        </p:spPr>
        <p:txBody>
          <a:bodyPr/>
          <a:lstStyle/>
          <a:p>
            <a:r>
              <a:rPr lang="en-US" dirty="0" smtClean="0"/>
              <a:t>Digital Imaging</a:t>
            </a:r>
            <a:endParaRPr lang="en-US" dirty="0"/>
          </a:p>
        </p:txBody>
      </p:sp>
      <p:pic>
        <p:nvPicPr>
          <p:cNvPr id="8" name="Picture 2" descr="C:\Documents and Settings\wojcikc\Local Settings\Temp\Temporary Internet Files\Content.IE5\E9OEZ8TI\MC900440400[1].png"/>
          <p:cNvPicPr>
            <a:picLocks noChangeAspect="1" noChangeArrowheads="1"/>
          </p:cNvPicPr>
          <p:nvPr/>
        </p:nvPicPr>
        <p:blipFill>
          <a:blip r:embed="rId2"/>
          <a:srcRect/>
          <a:stretch>
            <a:fillRect/>
          </a:stretch>
        </p:blipFill>
        <p:spPr bwMode="auto">
          <a:xfrm>
            <a:off x="3826074" y="2971800"/>
            <a:ext cx="1498998" cy="14989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0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Law</a:t>
            </a:r>
            <a:endParaRPr lang="en-US" dirty="0"/>
          </a:p>
        </p:txBody>
      </p:sp>
      <p:sp>
        <p:nvSpPr>
          <p:cNvPr id="3" name="Text Placeholder 2"/>
          <p:cNvSpPr>
            <a:spLocks noGrp="1"/>
          </p:cNvSpPr>
          <p:nvPr>
            <p:ph idx="1"/>
          </p:nvPr>
        </p:nvSpPr>
        <p:spPr/>
        <p:txBody>
          <a:bodyPr/>
          <a:lstStyle/>
          <a:p>
            <a:pPr marL="0" indent="0">
              <a:buNone/>
            </a:pPr>
            <a:r>
              <a:rPr lang="en-US" b="1" dirty="0" smtClean="0">
                <a:hlinkClick r:id="rId3"/>
              </a:rPr>
              <a:t>Records Reproduction Act</a:t>
            </a:r>
            <a:r>
              <a:rPr lang="en-US" b="1" dirty="0" smtClean="0"/>
              <a:t> (</a:t>
            </a:r>
            <a:r>
              <a:rPr lang="en-US" altLang="en-US" b="1" dirty="0"/>
              <a:t>MCL 24.401 - </a:t>
            </a:r>
            <a:r>
              <a:rPr lang="en-US" altLang="en-US" b="1" dirty="0" smtClean="0"/>
              <a:t>24.406)</a:t>
            </a:r>
            <a:endParaRPr lang="en-US" b="1" dirty="0" smtClean="0"/>
          </a:p>
          <a:p>
            <a:r>
              <a:rPr lang="en-US" dirty="0" smtClean="0"/>
              <a:t>“a record reproduced under this act shall have the same force and effect as a true paper copy of a record.” </a:t>
            </a:r>
          </a:p>
          <a:p>
            <a:r>
              <a:rPr lang="en-US" dirty="0" smtClean="0"/>
              <a:t>Reproductions under the act “shall have the same force and effect as an original for all legal purposes and is admissible in court, administrative proceedings, and elsewhere as evidence in the same manner as an original.”</a:t>
            </a:r>
          </a:p>
        </p:txBody>
      </p:sp>
    </p:spTree>
    <p:extLst>
      <p:ext uri="{BB962C8B-B14F-4D97-AF65-F5344CB8AC3E}">
        <p14:creationId xmlns:p14="http://schemas.microsoft.com/office/powerpoint/2010/main" val="186012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mtClean="0"/>
              <a:t>Records Reproduction Act</a:t>
            </a:r>
          </a:p>
        </p:txBody>
      </p:sp>
      <p:sp>
        <p:nvSpPr>
          <p:cNvPr id="97283" name="Rectangle 3"/>
          <p:cNvSpPr>
            <a:spLocks noGrp="1" noChangeArrowheads="1"/>
          </p:cNvSpPr>
          <p:nvPr>
            <p:ph idx="1"/>
          </p:nvPr>
        </p:nvSpPr>
        <p:spPr/>
        <p:txBody>
          <a:bodyPr/>
          <a:lstStyle/>
          <a:p>
            <a:r>
              <a:rPr lang="en-US" altLang="en-US" dirty="0" smtClean="0"/>
              <a:t>Requires that certain technical standards be promulgated to regulate quality</a:t>
            </a:r>
          </a:p>
          <a:p>
            <a:pPr lvl="1"/>
            <a:r>
              <a:rPr lang="en-US" altLang="en-US" dirty="0" smtClean="0"/>
              <a:t>Microfilm</a:t>
            </a:r>
          </a:p>
          <a:p>
            <a:pPr lvl="1"/>
            <a:r>
              <a:rPr lang="en-US" altLang="en-US" dirty="0" smtClean="0"/>
              <a:t>Digital imaging</a:t>
            </a:r>
          </a:p>
          <a:p>
            <a:pPr lvl="1"/>
            <a:r>
              <a:rPr lang="en-US" altLang="en-US" dirty="0" smtClean="0"/>
              <a:t>Digital migration</a:t>
            </a:r>
          </a:p>
          <a:p>
            <a:r>
              <a:rPr lang="en-US" altLang="en-US" dirty="0"/>
              <a:t>Reproductions cannot be used as official records if they were not created according to SOM standards</a:t>
            </a:r>
          </a:p>
          <a:p>
            <a:endParaRPr lang="en-US" altLang="en-US" dirty="0" smtClean="0"/>
          </a:p>
        </p:txBody>
      </p:sp>
    </p:spTree>
    <p:extLst>
      <p:ext uri="{BB962C8B-B14F-4D97-AF65-F5344CB8AC3E}">
        <p14:creationId xmlns:p14="http://schemas.microsoft.com/office/powerpoint/2010/main" val="59439395"/>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t>Imaging and Microfilming Standards</a:t>
            </a:r>
          </a:p>
        </p:txBody>
      </p:sp>
      <p:sp>
        <p:nvSpPr>
          <p:cNvPr id="98307" name="Rectangle 3"/>
          <p:cNvSpPr>
            <a:spLocks noGrp="1" noChangeArrowheads="1"/>
          </p:cNvSpPr>
          <p:nvPr>
            <p:ph idx="1"/>
          </p:nvPr>
        </p:nvSpPr>
        <p:spPr/>
        <p:txBody>
          <a:bodyPr/>
          <a:lstStyle/>
          <a:p>
            <a:r>
              <a:rPr lang="en-US" altLang="en-US" dirty="0" smtClean="0"/>
              <a:t>Standards were promulgated August 2005:</a:t>
            </a:r>
          </a:p>
          <a:p>
            <a:pPr lvl="1"/>
            <a:r>
              <a:rPr lang="en-US" altLang="en-US" dirty="0" smtClean="0"/>
              <a:t>Conversion of Paper or Microfilm to Digital Images</a:t>
            </a:r>
          </a:p>
          <a:p>
            <a:pPr lvl="1"/>
            <a:r>
              <a:rPr lang="en-US" altLang="en-US" dirty="0" smtClean="0"/>
              <a:t>Conversion of Paper to Microfilm</a:t>
            </a:r>
          </a:p>
          <a:p>
            <a:pPr lvl="1"/>
            <a:r>
              <a:rPr lang="en-US" altLang="en-US" dirty="0" smtClean="0"/>
              <a:t>Conversion of Digital Images to Microfilm</a:t>
            </a:r>
          </a:p>
          <a:p>
            <a:r>
              <a:rPr lang="en-US" altLang="en-US" dirty="0" smtClean="0"/>
              <a:t>“Best Practice” documents explain how and why these technologies should be used</a:t>
            </a:r>
          </a:p>
          <a:p>
            <a:r>
              <a:rPr lang="en-US" altLang="en-US" dirty="0" smtClean="0"/>
              <a:t>Available on RMS website</a:t>
            </a:r>
          </a:p>
        </p:txBody>
      </p:sp>
    </p:spTree>
    <p:extLst>
      <p:ext uri="{BB962C8B-B14F-4D97-AF65-F5344CB8AC3E}">
        <p14:creationId xmlns:p14="http://schemas.microsoft.com/office/powerpoint/2010/main" val="322336912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dirty="0" smtClean="0"/>
              <a:t>State of Michigan Contracts</a:t>
            </a:r>
          </a:p>
        </p:txBody>
      </p:sp>
      <p:sp>
        <p:nvSpPr>
          <p:cNvPr id="111619" name="Rectangle 3"/>
          <p:cNvSpPr>
            <a:spLocks noGrp="1" noChangeArrowheads="1"/>
          </p:cNvSpPr>
          <p:nvPr>
            <p:ph idx="1"/>
          </p:nvPr>
        </p:nvSpPr>
        <p:spPr/>
        <p:txBody>
          <a:bodyPr/>
          <a:lstStyle/>
          <a:p>
            <a:r>
              <a:rPr lang="en-US" altLang="en-US" smtClean="0"/>
              <a:t>Microfilm conversion (from paper or images)</a:t>
            </a:r>
          </a:p>
          <a:p>
            <a:r>
              <a:rPr lang="en-US" altLang="en-US" smtClean="0"/>
              <a:t>Imaging conversion (from paper or microfilm)</a:t>
            </a:r>
          </a:p>
          <a:p>
            <a:r>
              <a:rPr lang="en-US" altLang="en-US" smtClean="0"/>
              <a:t>Microfilm storage</a:t>
            </a:r>
          </a:p>
          <a:p>
            <a:r>
              <a:rPr lang="en-US" altLang="en-US" smtClean="0"/>
              <a:t>Microfilm inspection and repair</a:t>
            </a:r>
          </a:p>
        </p:txBody>
      </p:sp>
      <p:pic>
        <p:nvPicPr>
          <p:cNvPr id="1116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191000"/>
            <a:ext cx="2438400" cy="195099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329930868"/>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t>Services Provided</a:t>
            </a:r>
          </a:p>
        </p:txBody>
      </p:sp>
      <p:sp>
        <p:nvSpPr>
          <p:cNvPr id="112643" name="Rectangle 3"/>
          <p:cNvSpPr>
            <a:spLocks noGrp="1" noChangeArrowheads="1"/>
          </p:cNvSpPr>
          <p:nvPr>
            <p:ph idx="1"/>
          </p:nvPr>
        </p:nvSpPr>
        <p:spPr/>
        <p:txBody>
          <a:bodyPr/>
          <a:lstStyle/>
          <a:p>
            <a:r>
              <a:rPr lang="en-US" altLang="en-US" dirty="0" smtClean="0"/>
              <a:t>Budget Quote </a:t>
            </a:r>
          </a:p>
          <a:p>
            <a:r>
              <a:rPr lang="en-US" altLang="en-US" dirty="0" smtClean="0"/>
              <a:t>Full Review and Analysis </a:t>
            </a:r>
          </a:p>
          <a:p>
            <a:r>
              <a:rPr lang="en-US" altLang="en-US" dirty="0" smtClean="0"/>
              <a:t>Statement of Work (SOW) Development </a:t>
            </a:r>
          </a:p>
          <a:p>
            <a:r>
              <a:rPr lang="en-US" altLang="en-US" dirty="0" smtClean="0"/>
              <a:t>Products and Services</a:t>
            </a:r>
          </a:p>
          <a:p>
            <a:pPr lvl="1"/>
            <a:r>
              <a:rPr lang="en-US" altLang="en-US" dirty="0" smtClean="0"/>
              <a:t>Images</a:t>
            </a:r>
          </a:p>
        </p:txBody>
      </p:sp>
    </p:spTree>
    <p:extLst>
      <p:ext uri="{BB962C8B-B14F-4D97-AF65-F5344CB8AC3E}">
        <p14:creationId xmlns:p14="http://schemas.microsoft.com/office/powerpoint/2010/main" val="3930735289"/>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dirty="0" smtClean="0"/>
              <a:t>SOM Contract Benefits</a:t>
            </a:r>
          </a:p>
        </p:txBody>
      </p:sp>
      <p:sp>
        <p:nvSpPr>
          <p:cNvPr id="113667" name="Rectangle 3"/>
          <p:cNvSpPr>
            <a:spLocks noGrp="1" noChangeArrowheads="1"/>
          </p:cNvSpPr>
          <p:nvPr>
            <p:ph idx="1"/>
          </p:nvPr>
        </p:nvSpPr>
        <p:spPr/>
        <p:txBody>
          <a:bodyPr/>
          <a:lstStyle/>
          <a:p>
            <a:r>
              <a:rPr lang="en-US" altLang="en-US" dirty="0" smtClean="0"/>
              <a:t>Contracts were competitively bid </a:t>
            </a:r>
          </a:p>
          <a:p>
            <a:pPr lvl="1"/>
            <a:r>
              <a:rPr lang="en-US" altLang="en-US" dirty="0" smtClean="0"/>
              <a:t>Government agencies do not need to re-bid to procure the services</a:t>
            </a:r>
          </a:p>
          <a:p>
            <a:r>
              <a:rPr lang="en-US" altLang="en-US" dirty="0" smtClean="0"/>
              <a:t>Billing is handled by SOM</a:t>
            </a:r>
          </a:p>
          <a:p>
            <a:r>
              <a:rPr lang="en-US" altLang="en-US" dirty="0" smtClean="0"/>
              <a:t>SOM monitors vendor compliance and resolves issues</a:t>
            </a:r>
          </a:p>
          <a:p>
            <a:r>
              <a:rPr lang="en-US" altLang="en-US" dirty="0" smtClean="0"/>
              <a:t>SOM develops the SOW to help agencies get the services they need, instead what the vendor wants to sell</a:t>
            </a:r>
          </a:p>
          <a:p>
            <a:pPr lvl="1"/>
            <a:r>
              <a:rPr lang="en-US" altLang="en-US" dirty="0" smtClean="0"/>
              <a:t>SOW defines agency and vendor responsibilities for the scanning project</a:t>
            </a:r>
          </a:p>
        </p:txBody>
      </p:sp>
    </p:spTree>
    <p:extLst>
      <p:ext uri="{BB962C8B-B14F-4D97-AF65-F5344CB8AC3E}">
        <p14:creationId xmlns:p14="http://schemas.microsoft.com/office/powerpoint/2010/main" val="112221665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mtClean="0"/>
              <a:t>Contact Information</a:t>
            </a:r>
          </a:p>
        </p:txBody>
      </p:sp>
      <p:sp>
        <p:nvSpPr>
          <p:cNvPr id="114691" name="Rectangle 3"/>
          <p:cNvSpPr>
            <a:spLocks noGrp="1" noChangeArrowheads="1"/>
          </p:cNvSpPr>
          <p:nvPr>
            <p:ph idx="1"/>
          </p:nvPr>
        </p:nvSpPr>
        <p:spPr/>
        <p:txBody>
          <a:bodyPr/>
          <a:lstStyle/>
          <a:p>
            <a:pPr marL="0" indent="0">
              <a:buNone/>
            </a:pPr>
            <a:r>
              <a:rPr lang="en-US" altLang="en-US" b="1" dirty="0" smtClean="0"/>
              <a:t>Graphic Sciences, Inc.</a:t>
            </a:r>
          </a:p>
          <a:p>
            <a:pPr marL="0" indent="0">
              <a:buNone/>
            </a:pPr>
            <a:r>
              <a:rPr lang="en-US" altLang="en-US" dirty="0" smtClean="0"/>
              <a:t>Greg Colton, President</a:t>
            </a:r>
          </a:p>
          <a:p>
            <a:pPr marL="0" indent="0">
              <a:buNone/>
            </a:pPr>
            <a:r>
              <a:rPr lang="en-US" altLang="en-US" dirty="0" smtClean="0">
                <a:hlinkClick r:id="rId2"/>
              </a:rPr>
              <a:t>colton@gsiinc.com</a:t>
            </a:r>
            <a:endParaRPr lang="en-US" altLang="en-US" dirty="0" smtClean="0"/>
          </a:p>
          <a:p>
            <a:pPr marL="0" indent="0">
              <a:buNone/>
            </a:pPr>
            <a:r>
              <a:rPr lang="en-US" altLang="en-US" dirty="0" smtClean="0"/>
              <a:t>800-397-6620</a:t>
            </a:r>
          </a:p>
          <a:p>
            <a:pPr marL="0" indent="0">
              <a:buNone/>
            </a:pPr>
            <a:r>
              <a:rPr lang="en-US" altLang="en-US" dirty="0" smtClean="0"/>
              <a:t>(mention the SOM contract)</a:t>
            </a:r>
          </a:p>
        </p:txBody>
      </p:sp>
    </p:spTree>
    <p:extLst>
      <p:ext uri="{BB962C8B-B14F-4D97-AF65-F5344CB8AC3E}">
        <p14:creationId xmlns:p14="http://schemas.microsoft.com/office/powerpoint/2010/main" val="17578513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Records</a:t>
            </a:r>
            <a:endParaRPr lang="en-US" dirty="0"/>
          </a:p>
        </p:txBody>
      </p:sp>
      <p:sp>
        <p:nvSpPr>
          <p:cNvPr id="3" name="Content Placeholder 2"/>
          <p:cNvSpPr>
            <a:spLocks noGrp="1"/>
          </p:cNvSpPr>
          <p:nvPr>
            <p:ph idx="1"/>
          </p:nvPr>
        </p:nvSpPr>
        <p:spPr/>
        <p:txBody>
          <a:bodyPr/>
          <a:lstStyle/>
          <a:p>
            <a:r>
              <a:rPr lang="en-US" altLang="en-US" smtClean="0"/>
              <a:t>Retention is governed by Retention and Disposal Schedules</a:t>
            </a:r>
          </a:p>
          <a:p>
            <a:r>
              <a:rPr lang="en-US" altLang="en-US" smtClean="0"/>
              <a:t>Examples:</a:t>
            </a:r>
          </a:p>
          <a:p>
            <a:pPr lvl="1"/>
            <a:r>
              <a:rPr lang="en-US" altLang="en-US" smtClean="0"/>
              <a:t>Correspondence with general public, customers/clients, other government employees</a:t>
            </a:r>
          </a:p>
          <a:p>
            <a:pPr lvl="1"/>
            <a:r>
              <a:rPr lang="en-US" altLang="en-US" smtClean="0"/>
              <a:t>Completed applications</a:t>
            </a:r>
          </a:p>
          <a:p>
            <a:pPr lvl="1"/>
            <a:r>
              <a:rPr lang="en-US" altLang="en-US" smtClean="0"/>
              <a:t>Data</a:t>
            </a:r>
          </a:p>
          <a:p>
            <a:pPr lvl="1"/>
            <a:r>
              <a:rPr lang="en-US" altLang="en-US" smtClean="0"/>
              <a:t>Photographic evidence</a:t>
            </a:r>
          </a:p>
          <a:p>
            <a:pPr lvl="1"/>
            <a:r>
              <a:rPr lang="en-US" altLang="en-US" smtClean="0"/>
              <a:t>Reports of findings or activities</a:t>
            </a:r>
          </a:p>
          <a:p>
            <a:pPr lvl="1"/>
            <a:r>
              <a:rPr lang="en-US" altLang="en-US" smtClean="0"/>
              <a:t>Work calendars</a:t>
            </a:r>
            <a:endParaRPr lang="en-US" dirty="0"/>
          </a:p>
        </p:txBody>
      </p:sp>
    </p:spTree>
    <p:extLst>
      <p:ext uri="{BB962C8B-B14F-4D97-AF65-F5344CB8AC3E}">
        <p14:creationId xmlns:p14="http://schemas.microsoft.com/office/powerpoint/2010/main" val="49602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smtClean="0"/>
              <a:t>We can help!</a:t>
            </a:r>
          </a:p>
        </p:txBody>
      </p:sp>
      <p:sp>
        <p:nvSpPr>
          <p:cNvPr id="100355" name="Rectangle 3"/>
          <p:cNvSpPr>
            <a:spLocks noGrp="1" noChangeArrowheads="1"/>
          </p:cNvSpPr>
          <p:nvPr>
            <p:ph type="body" sz="quarter" idx="1"/>
          </p:nvPr>
        </p:nvSpPr>
        <p:spPr/>
        <p:txBody>
          <a:bodyPr/>
          <a:lstStyle/>
          <a:p>
            <a:pPr marL="0" indent="0">
              <a:buNone/>
            </a:pPr>
            <a:r>
              <a:rPr lang="en-US" dirty="0" smtClean="0"/>
              <a:t>Records Management Services</a:t>
            </a:r>
          </a:p>
          <a:p>
            <a:pPr marL="0" indent="0">
              <a:buNone/>
            </a:pPr>
            <a:r>
              <a:rPr lang="en-US" dirty="0" smtClean="0"/>
              <a:t>3400 N. Grand River Ave.</a:t>
            </a:r>
          </a:p>
          <a:p>
            <a:pPr marL="0" indent="0">
              <a:buNone/>
            </a:pPr>
            <a:r>
              <a:rPr lang="en-US" dirty="0" smtClean="0"/>
              <a:t>Lansing, Michigan 48909</a:t>
            </a:r>
          </a:p>
          <a:p>
            <a:pPr marL="0" indent="0">
              <a:buNone/>
            </a:pPr>
            <a:r>
              <a:rPr lang="en-US" dirty="0" smtClean="0"/>
              <a:t>(517) 335-9132</a:t>
            </a:r>
          </a:p>
          <a:p>
            <a:pPr marL="0" indent="0">
              <a:buNone/>
            </a:pPr>
            <a:r>
              <a:rPr lang="en-US" dirty="0" smtClean="0">
                <a:hlinkClick r:id="rId3"/>
              </a:rPr>
              <a:t>http://www.michigan.gov/recordsmanagement/</a:t>
            </a:r>
            <a:r>
              <a:rPr lang="en-US" dirty="0" smtClean="0"/>
              <a:t> </a:t>
            </a:r>
          </a:p>
          <a:p>
            <a:pPr marL="0" indent="0">
              <a:buNone/>
            </a:pPr>
            <a:endParaRPr 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4114800"/>
            <a:ext cx="2133600" cy="2133600"/>
          </a:xfrm>
          <a:prstGeom prst="rect">
            <a:avLst/>
          </a:prstGeom>
        </p:spPr>
      </p:pic>
    </p:spTree>
    <p:extLst>
      <p:ext uri="{BB962C8B-B14F-4D97-AF65-F5344CB8AC3E}">
        <p14:creationId xmlns:p14="http://schemas.microsoft.com/office/powerpoint/2010/main" val="27857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77900" y="1524000"/>
            <a:ext cx="2606675" cy="1679575"/>
          </a:xfrm>
          <a:prstGeom prst="rect">
            <a:avLst/>
          </a:prstGeom>
          <a:solidFill>
            <a:srgbClr val="DDEECA"/>
          </a:solidFill>
          <a:ln w="9525">
            <a:solidFill>
              <a:srgbClr val="339966"/>
            </a:solidFill>
            <a:miter lim="800000"/>
            <a:headEnd/>
            <a:tailEnd/>
          </a:ln>
          <a:effectLst>
            <a:outerShdw dist="35921" dir="2700000" algn="ctr" rotWithShape="0">
              <a:srgbClr val="339966"/>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dirty="0">
                <a:solidFill>
                  <a:srgbClr val="000000"/>
                </a:solidFill>
                <a:latin typeface="Tahoma" pitchFamily="34" charset="0"/>
              </a:rPr>
              <a:t>TO:</a:t>
            </a:r>
            <a:r>
              <a:rPr lang="en-US" altLang="en-US" sz="1200" dirty="0">
                <a:solidFill>
                  <a:srgbClr val="000000"/>
                </a:solidFill>
                <a:latin typeface="Tahoma" pitchFamily="34" charset="0"/>
              </a:rPr>
              <a:t>  Joe</a:t>
            </a:r>
          </a:p>
          <a:p>
            <a:pPr eaLnBrk="1" hangingPunct="1"/>
            <a:r>
              <a:rPr lang="en-US" altLang="en-US" sz="1200" b="1" dirty="0">
                <a:solidFill>
                  <a:srgbClr val="000000"/>
                </a:solidFill>
                <a:latin typeface="Tahoma" pitchFamily="34" charset="0"/>
              </a:rPr>
              <a:t>FROM:</a:t>
            </a:r>
            <a:r>
              <a:rPr lang="en-US" altLang="en-US" sz="1200" dirty="0">
                <a:solidFill>
                  <a:srgbClr val="000000"/>
                </a:solidFill>
                <a:latin typeface="Tahoma" pitchFamily="34" charset="0"/>
              </a:rPr>
              <a:t>  Jim</a:t>
            </a:r>
          </a:p>
          <a:p>
            <a:pPr eaLnBrk="1" hangingPunct="1"/>
            <a:r>
              <a:rPr lang="en-US" altLang="en-US" sz="1200" b="1" dirty="0">
                <a:solidFill>
                  <a:srgbClr val="000000"/>
                </a:solidFill>
                <a:latin typeface="Tahoma" pitchFamily="34" charset="0"/>
              </a:rPr>
              <a:t>SUBJECT:</a:t>
            </a:r>
            <a:r>
              <a:rPr lang="en-US" altLang="en-US" sz="1200" dirty="0">
                <a:solidFill>
                  <a:srgbClr val="000000"/>
                </a:solidFill>
                <a:latin typeface="Tahoma" pitchFamily="34" charset="0"/>
              </a:rPr>
              <a:t>  Contract</a:t>
            </a:r>
          </a:p>
          <a:p>
            <a:pPr eaLnBrk="1" hangingPunct="1"/>
            <a:r>
              <a:rPr lang="en-US" altLang="en-US" sz="1200" dirty="0">
                <a:solidFill>
                  <a:srgbClr val="000000"/>
                </a:solidFill>
                <a:latin typeface="Tahoma" pitchFamily="34" charset="0"/>
              </a:rPr>
              <a:t>Please change the fourth paragraph in contract #10775 to read, “payment must be received within 30 days”, removing the phrase “60 days.”</a:t>
            </a:r>
            <a:r>
              <a:rPr lang="en-US" altLang="en-US" sz="1200" dirty="0">
                <a:latin typeface="Tahoma" pitchFamily="34" charset="0"/>
              </a:rPr>
              <a:t> </a:t>
            </a:r>
            <a:endParaRPr lang="en-US" altLang="en-US" sz="1200" dirty="0">
              <a:latin typeface="Arial" charset="0"/>
            </a:endParaRPr>
          </a:p>
        </p:txBody>
      </p:sp>
      <p:sp>
        <p:nvSpPr>
          <p:cNvPr id="16387" name="Text Box 3"/>
          <p:cNvSpPr txBox="1">
            <a:spLocks noChangeArrowheads="1"/>
          </p:cNvSpPr>
          <p:nvPr/>
        </p:nvSpPr>
        <p:spPr bwMode="auto">
          <a:xfrm>
            <a:off x="5334000" y="1524000"/>
            <a:ext cx="2659063" cy="1679575"/>
          </a:xfrm>
          <a:prstGeom prst="rect">
            <a:avLst/>
          </a:prstGeom>
          <a:solidFill>
            <a:srgbClr val="DDEECA"/>
          </a:solidFill>
          <a:ln w="9525">
            <a:solidFill>
              <a:srgbClr val="339966"/>
            </a:solidFill>
            <a:miter lim="800000"/>
            <a:headEnd/>
            <a:tailEnd/>
          </a:ln>
          <a:effectLst>
            <a:outerShdw dist="35921" dir="2700000" algn="ctr" rotWithShape="0">
              <a:srgbClr val="339966"/>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solidFill>
                  <a:srgbClr val="000000"/>
                </a:solidFill>
                <a:latin typeface="Tahoma" pitchFamily="34" charset="0"/>
              </a:rPr>
              <a:t>TO:</a:t>
            </a:r>
            <a:r>
              <a:rPr lang="en-US" altLang="en-US" sz="1200">
                <a:solidFill>
                  <a:srgbClr val="000000"/>
                </a:solidFill>
                <a:latin typeface="Tahoma" pitchFamily="34" charset="0"/>
              </a:rPr>
              <a:t>  Bob</a:t>
            </a:r>
          </a:p>
          <a:p>
            <a:pPr eaLnBrk="1" hangingPunct="1"/>
            <a:r>
              <a:rPr lang="en-US" altLang="en-US" sz="1200" b="1">
                <a:solidFill>
                  <a:srgbClr val="000000"/>
                </a:solidFill>
                <a:latin typeface="Tahoma" pitchFamily="34" charset="0"/>
              </a:rPr>
              <a:t>FROM:</a:t>
            </a:r>
            <a:r>
              <a:rPr lang="en-US" altLang="en-US" sz="1200">
                <a:solidFill>
                  <a:srgbClr val="000000"/>
                </a:solidFill>
                <a:latin typeface="Tahoma" pitchFamily="34" charset="0"/>
              </a:rPr>
              <a:t>  Carol, Personnel Director</a:t>
            </a:r>
          </a:p>
          <a:p>
            <a:pPr eaLnBrk="1" hangingPunct="1"/>
            <a:r>
              <a:rPr lang="en-US" altLang="en-US" sz="1200" b="1">
                <a:solidFill>
                  <a:srgbClr val="000000"/>
                </a:solidFill>
                <a:latin typeface="Tahoma" pitchFamily="34" charset="0"/>
              </a:rPr>
              <a:t>SUBJECT:</a:t>
            </a:r>
            <a:r>
              <a:rPr lang="en-US" altLang="en-US" sz="1200">
                <a:solidFill>
                  <a:srgbClr val="000000"/>
                </a:solidFill>
                <a:latin typeface="Tahoma" pitchFamily="34" charset="0"/>
              </a:rPr>
              <a:t>  Reallocation</a:t>
            </a:r>
          </a:p>
          <a:p>
            <a:pPr eaLnBrk="1" hangingPunct="1"/>
            <a:r>
              <a:rPr lang="en-US" altLang="en-US" sz="1200">
                <a:solidFill>
                  <a:srgbClr val="000000"/>
                </a:solidFill>
                <a:latin typeface="Tahoma" pitchFamily="34" charset="0"/>
              </a:rPr>
              <a:t>After further review, it is our decision that there is not sufficient justification to approve the reallocation for Susan’s position, based upon the fact that . . .</a:t>
            </a:r>
            <a:r>
              <a:rPr lang="en-US" altLang="en-US" sz="1200">
                <a:latin typeface="Tahoma" pitchFamily="34" charset="0"/>
              </a:rPr>
              <a:t> </a:t>
            </a:r>
            <a:endParaRPr lang="en-US" altLang="en-US" sz="1200">
              <a:latin typeface="Arial" charset="0"/>
            </a:endParaRPr>
          </a:p>
        </p:txBody>
      </p:sp>
      <p:sp>
        <p:nvSpPr>
          <p:cNvPr id="16388" name="Text Box 4"/>
          <p:cNvSpPr txBox="1">
            <a:spLocks noChangeArrowheads="1"/>
          </p:cNvSpPr>
          <p:nvPr/>
        </p:nvSpPr>
        <p:spPr bwMode="auto">
          <a:xfrm>
            <a:off x="977900" y="4330700"/>
            <a:ext cx="2606675" cy="1708150"/>
          </a:xfrm>
          <a:prstGeom prst="rect">
            <a:avLst/>
          </a:prstGeom>
          <a:solidFill>
            <a:srgbClr val="DDEECA"/>
          </a:solidFill>
          <a:ln w="9525">
            <a:solidFill>
              <a:srgbClr val="339966"/>
            </a:solidFill>
            <a:miter lim="800000"/>
            <a:headEnd/>
            <a:tailEnd/>
          </a:ln>
          <a:effectLst>
            <a:outerShdw dist="35921" dir="2700000" algn="ctr" rotWithShape="0">
              <a:srgbClr val="339966"/>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solidFill>
                  <a:srgbClr val="000000"/>
                </a:solidFill>
                <a:latin typeface="Tahoma" pitchFamily="34" charset="0"/>
              </a:rPr>
              <a:t>TO:</a:t>
            </a:r>
            <a:r>
              <a:rPr lang="en-US" altLang="en-US" sz="1200">
                <a:solidFill>
                  <a:srgbClr val="000000"/>
                </a:solidFill>
                <a:latin typeface="Tahoma" pitchFamily="34" charset="0"/>
              </a:rPr>
              <a:t>  Vendor</a:t>
            </a:r>
          </a:p>
          <a:p>
            <a:pPr eaLnBrk="1" hangingPunct="1"/>
            <a:r>
              <a:rPr lang="en-US" altLang="en-US" sz="1200" b="1">
                <a:solidFill>
                  <a:srgbClr val="000000"/>
                </a:solidFill>
                <a:latin typeface="Tahoma" pitchFamily="34" charset="0"/>
              </a:rPr>
              <a:t>FROM:</a:t>
            </a:r>
            <a:r>
              <a:rPr lang="en-US" altLang="en-US" sz="1200">
                <a:solidFill>
                  <a:srgbClr val="000000"/>
                </a:solidFill>
                <a:latin typeface="Tahoma" pitchFamily="34" charset="0"/>
              </a:rPr>
              <a:t>  Lisa</a:t>
            </a:r>
          </a:p>
          <a:p>
            <a:pPr eaLnBrk="1" hangingPunct="1"/>
            <a:r>
              <a:rPr lang="en-US" altLang="en-US" sz="1200" b="1">
                <a:solidFill>
                  <a:srgbClr val="000000"/>
                </a:solidFill>
                <a:latin typeface="Tahoma" pitchFamily="34" charset="0"/>
              </a:rPr>
              <a:t>SUBJECT:</a:t>
            </a:r>
            <a:r>
              <a:rPr lang="en-US" altLang="en-US" sz="1200">
                <a:solidFill>
                  <a:srgbClr val="000000"/>
                </a:solidFill>
                <a:latin typeface="Tahoma" pitchFamily="34" charset="0"/>
              </a:rPr>
              <a:t>  Contract</a:t>
            </a:r>
          </a:p>
          <a:p>
            <a:pPr eaLnBrk="1" hangingPunct="1"/>
            <a:r>
              <a:rPr lang="en-US" altLang="en-US" sz="1200">
                <a:solidFill>
                  <a:srgbClr val="000000"/>
                </a:solidFill>
                <a:latin typeface="Tahoma" pitchFamily="34" charset="0"/>
              </a:rPr>
              <a:t>Thank you for your question.  The intent is to guarantee unit prices to all state agencies and to provide a mechanism to easily obtain imaging services.</a:t>
            </a:r>
            <a:r>
              <a:rPr lang="en-US" altLang="en-US" sz="1200">
                <a:latin typeface="Tahoma" pitchFamily="34" charset="0"/>
              </a:rPr>
              <a:t> </a:t>
            </a:r>
            <a:endParaRPr lang="en-US" altLang="en-US" sz="1200">
              <a:latin typeface="Arial" charset="0"/>
            </a:endParaRPr>
          </a:p>
        </p:txBody>
      </p:sp>
      <p:sp>
        <p:nvSpPr>
          <p:cNvPr id="16389" name="Text Box 5"/>
          <p:cNvSpPr txBox="1">
            <a:spLocks noChangeArrowheads="1"/>
          </p:cNvSpPr>
          <p:nvPr/>
        </p:nvSpPr>
        <p:spPr bwMode="auto">
          <a:xfrm>
            <a:off x="5334000" y="4330700"/>
            <a:ext cx="2659063" cy="1708150"/>
          </a:xfrm>
          <a:prstGeom prst="rect">
            <a:avLst/>
          </a:prstGeom>
          <a:solidFill>
            <a:srgbClr val="DDEECA"/>
          </a:solidFill>
          <a:ln w="9525">
            <a:solidFill>
              <a:srgbClr val="339966"/>
            </a:solidFill>
            <a:miter lim="800000"/>
            <a:headEnd/>
            <a:tailEnd/>
          </a:ln>
          <a:effectLst>
            <a:outerShdw dist="35921" dir="2700000" algn="ctr" rotWithShape="0">
              <a:srgbClr val="339966"/>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solidFill>
                  <a:srgbClr val="000000"/>
                </a:solidFill>
                <a:latin typeface="Tahoma" pitchFamily="34" charset="0"/>
              </a:rPr>
              <a:t>TO:</a:t>
            </a:r>
            <a:r>
              <a:rPr lang="en-US" altLang="en-US" sz="1200">
                <a:solidFill>
                  <a:srgbClr val="000000"/>
                </a:solidFill>
                <a:latin typeface="Tahoma" pitchFamily="34" charset="0"/>
              </a:rPr>
              <a:t>  Mark</a:t>
            </a:r>
          </a:p>
          <a:p>
            <a:pPr eaLnBrk="1" hangingPunct="1"/>
            <a:r>
              <a:rPr lang="en-US" altLang="en-US" sz="1200" b="1">
                <a:solidFill>
                  <a:srgbClr val="000000"/>
                </a:solidFill>
                <a:latin typeface="Tahoma" pitchFamily="34" charset="0"/>
              </a:rPr>
              <a:t>FROM:</a:t>
            </a:r>
            <a:r>
              <a:rPr lang="en-US" altLang="en-US" sz="1200">
                <a:solidFill>
                  <a:srgbClr val="000000"/>
                </a:solidFill>
                <a:latin typeface="Tahoma" pitchFamily="34" charset="0"/>
              </a:rPr>
              <a:t>  John</a:t>
            </a:r>
          </a:p>
          <a:p>
            <a:pPr eaLnBrk="1" hangingPunct="1"/>
            <a:r>
              <a:rPr lang="en-US" altLang="en-US" sz="1200" b="1">
                <a:solidFill>
                  <a:srgbClr val="000000"/>
                </a:solidFill>
                <a:latin typeface="Tahoma" pitchFamily="34" charset="0"/>
              </a:rPr>
              <a:t>SUBJECT:</a:t>
            </a:r>
            <a:r>
              <a:rPr lang="en-US" altLang="en-US" sz="1200">
                <a:solidFill>
                  <a:srgbClr val="000000"/>
                </a:solidFill>
                <a:latin typeface="Tahoma" pitchFamily="34" charset="0"/>
              </a:rPr>
              <a:t>  Appointment</a:t>
            </a:r>
          </a:p>
          <a:p>
            <a:pPr eaLnBrk="1" hangingPunct="1"/>
            <a:r>
              <a:rPr lang="en-US" altLang="en-US" sz="1200">
                <a:solidFill>
                  <a:srgbClr val="000000"/>
                </a:solidFill>
                <a:latin typeface="Tahoma" pitchFamily="34" charset="0"/>
              </a:rPr>
              <a:t>This is your official notification of your appointment to the Taxation Committee.  Your responsibilities include . . .</a:t>
            </a:r>
            <a:r>
              <a:rPr lang="en-US" altLang="en-US" sz="1200">
                <a:latin typeface="Tahoma" pitchFamily="34" charset="0"/>
              </a:rPr>
              <a:t> </a:t>
            </a:r>
            <a:endParaRPr lang="en-US" altLang="en-US" sz="1200">
              <a:latin typeface="Arial" charset="0"/>
            </a:endParaRPr>
          </a:p>
        </p:txBody>
      </p:sp>
      <p:sp>
        <p:nvSpPr>
          <p:cNvPr id="16390" name="Line 7"/>
          <p:cNvSpPr>
            <a:spLocks noChangeShapeType="1"/>
          </p:cNvSpPr>
          <p:nvPr/>
        </p:nvSpPr>
        <p:spPr bwMode="auto">
          <a:xfrm>
            <a:off x="977900" y="4330700"/>
            <a:ext cx="1295400"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8"/>
          <p:cNvSpPr>
            <a:spLocks noChangeShapeType="1"/>
          </p:cNvSpPr>
          <p:nvPr/>
        </p:nvSpPr>
        <p:spPr bwMode="auto">
          <a:xfrm flipH="1">
            <a:off x="2273300" y="4346575"/>
            <a:ext cx="1311275" cy="10128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9"/>
          <p:cNvSpPr>
            <a:spLocks noChangeShapeType="1"/>
          </p:cNvSpPr>
          <p:nvPr/>
        </p:nvSpPr>
        <p:spPr bwMode="auto">
          <a:xfrm flipV="1">
            <a:off x="977900" y="5184775"/>
            <a:ext cx="1025525" cy="854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Line 10"/>
          <p:cNvSpPr>
            <a:spLocks noChangeShapeType="1"/>
          </p:cNvSpPr>
          <p:nvPr/>
        </p:nvSpPr>
        <p:spPr bwMode="auto">
          <a:xfrm flipH="1" flipV="1">
            <a:off x="2616200" y="5130800"/>
            <a:ext cx="968375"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11"/>
          <p:cNvSpPr>
            <a:spLocks noChangeShapeType="1"/>
          </p:cNvSpPr>
          <p:nvPr/>
        </p:nvSpPr>
        <p:spPr bwMode="auto">
          <a:xfrm>
            <a:off x="977900" y="1524000"/>
            <a:ext cx="1241425" cy="11636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Line 12"/>
          <p:cNvSpPr>
            <a:spLocks noChangeShapeType="1"/>
          </p:cNvSpPr>
          <p:nvPr/>
        </p:nvSpPr>
        <p:spPr bwMode="auto">
          <a:xfrm>
            <a:off x="5334000" y="1524000"/>
            <a:ext cx="1385888" cy="11636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13"/>
          <p:cNvSpPr>
            <a:spLocks noChangeShapeType="1"/>
          </p:cNvSpPr>
          <p:nvPr/>
        </p:nvSpPr>
        <p:spPr bwMode="auto">
          <a:xfrm>
            <a:off x="5334000" y="4346575"/>
            <a:ext cx="1328738"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14"/>
          <p:cNvSpPr>
            <a:spLocks noChangeShapeType="1"/>
          </p:cNvSpPr>
          <p:nvPr/>
        </p:nvSpPr>
        <p:spPr bwMode="auto">
          <a:xfrm flipH="1">
            <a:off x="2120900" y="1524000"/>
            <a:ext cx="1463675" cy="11636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15"/>
          <p:cNvSpPr>
            <a:spLocks noChangeShapeType="1"/>
          </p:cNvSpPr>
          <p:nvPr/>
        </p:nvSpPr>
        <p:spPr bwMode="auto">
          <a:xfrm flipH="1">
            <a:off x="6659563" y="1524000"/>
            <a:ext cx="1317625" cy="11636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16"/>
          <p:cNvSpPr>
            <a:spLocks noChangeShapeType="1"/>
          </p:cNvSpPr>
          <p:nvPr/>
        </p:nvSpPr>
        <p:spPr bwMode="auto">
          <a:xfrm flipH="1">
            <a:off x="6662738" y="4346575"/>
            <a:ext cx="1330325"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17"/>
          <p:cNvSpPr>
            <a:spLocks noChangeShapeType="1"/>
          </p:cNvSpPr>
          <p:nvPr/>
        </p:nvSpPr>
        <p:spPr bwMode="auto">
          <a:xfrm flipV="1">
            <a:off x="977900" y="2324100"/>
            <a:ext cx="819150" cy="8794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18"/>
          <p:cNvSpPr>
            <a:spLocks noChangeShapeType="1"/>
          </p:cNvSpPr>
          <p:nvPr/>
        </p:nvSpPr>
        <p:spPr bwMode="auto">
          <a:xfrm flipV="1">
            <a:off x="5334000" y="2363788"/>
            <a:ext cx="1062038" cy="8397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19"/>
          <p:cNvSpPr>
            <a:spLocks noChangeShapeType="1"/>
          </p:cNvSpPr>
          <p:nvPr/>
        </p:nvSpPr>
        <p:spPr bwMode="auto">
          <a:xfrm flipV="1">
            <a:off x="5334000" y="5130800"/>
            <a:ext cx="914400"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20"/>
          <p:cNvSpPr>
            <a:spLocks noChangeShapeType="1"/>
          </p:cNvSpPr>
          <p:nvPr/>
        </p:nvSpPr>
        <p:spPr bwMode="auto">
          <a:xfrm flipH="1" flipV="1">
            <a:off x="2555875" y="2363788"/>
            <a:ext cx="1028700" cy="8397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21"/>
          <p:cNvSpPr>
            <a:spLocks noChangeShapeType="1"/>
          </p:cNvSpPr>
          <p:nvPr/>
        </p:nvSpPr>
        <p:spPr bwMode="auto">
          <a:xfrm flipH="1" flipV="1">
            <a:off x="7018338" y="2324100"/>
            <a:ext cx="974725" cy="8794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22"/>
          <p:cNvSpPr>
            <a:spLocks noChangeShapeType="1"/>
          </p:cNvSpPr>
          <p:nvPr/>
        </p:nvSpPr>
        <p:spPr bwMode="auto">
          <a:xfrm flipH="1" flipV="1">
            <a:off x="6926263" y="5184775"/>
            <a:ext cx="1066800" cy="854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Title 1"/>
          <p:cNvSpPr>
            <a:spLocks noGrp="1"/>
          </p:cNvSpPr>
          <p:nvPr>
            <p:ph type="title"/>
          </p:nvPr>
        </p:nvSpPr>
        <p:spPr/>
        <p:txBody>
          <a:bodyPr/>
          <a:lstStyle/>
          <a:p>
            <a:r>
              <a:rPr lang="en-US" altLang="en-US" dirty="0" smtClean="0"/>
              <a:t>Examples of Official Records</a:t>
            </a:r>
          </a:p>
        </p:txBody>
      </p:sp>
    </p:spTree>
    <p:extLst>
      <p:ext uri="{BB962C8B-B14F-4D97-AF65-F5344CB8AC3E}">
        <p14:creationId xmlns:p14="http://schemas.microsoft.com/office/powerpoint/2010/main" val="55941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dirty="0" smtClean="0"/>
              <a:t>Creating Official Records with Personal Resources</a:t>
            </a:r>
          </a:p>
        </p:txBody>
      </p:sp>
      <p:sp>
        <p:nvSpPr>
          <p:cNvPr id="24579" name="Rectangle 3"/>
          <p:cNvSpPr>
            <a:spLocks noGrp="1" noChangeArrowheads="1"/>
          </p:cNvSpPr>
          <p:nvPr>
            <p:ph idx="1"/>
          </p:nvPr>
        </p:nvSpPr>
        <p:spPr/>
        <p:txBody>
          <a:bodyPr/>
          <a:lstStyle/>
          <a:p>
            <a:r>
              <a:rPr lang="en-US" altLang="en-US" smtClean="0"/>
              <a:t>Government business conducted using personal resources creates public records</a:t>
            </a:r>
          </a:p>
          <a:p>
            <a:pPr lvl="1"/>
            <a:r>
              <a:rPr lang="en-US" altLang="en-US" smtClean="0"/>
              <a:t>Personal e-mail account</a:t>
            </a:r>
          </a:p>
          <a:p>
            <a:pPr lvl="1"/>
            <a:r>
              <a:rPr lang="en-US" altLang="en-US" smtClean="0"/>
              <a:t>Social media tools (such as Facebook or Twitter)</a:t>
            </a:r>
          </a:p>
          <a:p>
            <a:pPr lvl="1"/>
            <a:r>
              <a:rPr lang="en-US" altLang="en-US" smtClean="0"/>
              <a:t>Personal cell phones</a:t>
            </a:r>
          </a:p>
          <a:p>
            <a:pPr lvl="1"/>
            <a:r>
              <a:rPr lang="en-US" altLang="en-US" smtClean="0"/>
              <a:t>Home computer </a:t>
            </a:r>
          </a:p>
          <a:p>
            <a:r>
              <a:rPr lang="en-US" altLang="en-US" smtClean="0"/>
              <a:t>Subject to Retention and Disposal Schedules, as well as FOIA or litigation</a:t>
            </a:r>
          </a:p>
          <a:p>
            <a:pPr lvl="1"/>
            <a:endParaRPr lang="en-US" altLang="en-US" dirty="0" smtClean="0"/>
          </a:p>
        </p:txBody>
      </p:sp>
    </p:spTree>
    <p:extLst>
      <p:ext uri="{BB962C8B-B14F-4D97-AF65-F5344CB8AC3E}">
        <p14:creationId xmlns:p14="http://schemas.microsoft.com/office/powerpoint/2010/main" val="174034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le"/>
          <p:cNvSpPr>
            <a:spLocks noEditPoints="1" noChangeArrowheads="1"/>
          </p:cNvSpPr>
          <p:nvPr/>
        </p:nvSpPr>
        <p:spPr bwMode="auto">
          <a:xfrm>
            <a:off x="914400" y="1447800"/>
            <a:ext cx="7315200" cy="411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CC99"/>
          </a:solidFill>
          <a:ln w="9525">
            <a:solidFill>
              <a:srgbClr val="FF9900"/>
            </a:solidFill>
            <a:miter lim="800000"/>
            <a:headEnd/>
            <a:tailEnd/>
          </a:ln>
          <a:effectLst>
            <a:outerShdw dist="53882" dir="2700000" algn="ctr" rotWithShape="0">
              <a:srgbClr val="FF9900"/>
            </a:outerShdw>
          </a:effectLst>
        </p:spPr>
        <p:txBody>
          <a:bodyPr/>
          <a:lstStyle/>
          <a:p>
            <a:pPr>
              <a:defRPr/>
            </a:pPr>
            <a:r>
              <a:rPr lang="en-US" sz="3600" dirty="0" smtClean="0">
                <a:cs typeface="Tahoma" pitchFamily="34" charset="0"/>
              </a:rPr>
              <a:t>Records </a:t>
            </a:r>
            <a:r>
              <a:rPr lang="en-US" sz="3600" dirty="0">
                <a:cs typeface="Tahoma" pitchFamily="34" charset="0"/>
              </a:rPr>
              <a:t>relating to agency activities that have temporary value and do not need to be retained once their intended purpose has been fulfilled.</a:t>
            </a:r>
          </a:p>
        </p:txBody>
      </p:sp>
      <p:sp>
        <p:nvSpPr>
          <p:cNvPr id="27651" name="TextBox 2"/>
          <p:cNvSpPr txBox="1">
            <a:spLocks noChangeArrowheads="1"/>
          </p:cNvSpPr>
          <p:nvPr/>
        </p:nvSpPr>
        <p:spPr bwMode="auto">
          <a:xfrm>
            <a:off x="914400" y="5715000"/>
            <a:ext cx="2767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dirty="0"/>
              <a:t>Source:  General Schedule 5.00</a:t>
            </a:r>
          </a:p>
        </p:txBody>
      </p:sp>
      <p:sp>
        <p:nvSpPr>
          <p:cNvPr id="3" name="Title 2"/>
          <p:cNvSpPr>
            <a:spLocks noGrp="1"/>
          </p:cNvSpPr>
          <p:nvPr>
            <p:ph type="title"/>
          </p:nvPr>
        </p:nvSpPr>
        <p:spPr/>
        <p:txBody>
          <a:bodyPr/>
          <a:lstStyle/>
          <a:p>
            <a:r>
              <a:rPr lang="en-US" dirty="0" smtClean="0"/>
              <a:t>Transitory Records</a:t>
            </a:r>
            <a:endParaRPr lang="en-US" dirty="0"/>
          </a:p>
        </p:txBody>
      </p:sp>
    </p:spTree>
    <p:extLst>
      <p:ext uri="{BB962C8B-B14F-4D97-AF65-F5344CB8AC3E}">
        <p14:creationId xmlns:p14="http://schemas.microsoft.com/office/powerpoint/2010/main" val="395395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Transitory Records</a:t>
            </a:r>
            <a:endParaRPr lang="en-US" altLang="en-US" dirty="0" smtClean="0"/>
          </a:p>
        </p:txBody>
      </p:sp>
      <p:sp>
        <p:nvSpPr>
          <p:cNvPr id="28675" name="Rectangle 3"/>
          <p:cNvSpPr>
            <a:spLocks noGrp="1" noChangeArrowheads="1"/>
          </p:cNvSpPr>
          <p:nvPr>
            <p:ph idx="1"/>
          </p:nvPr>
        </p:nvSpPr>
        <p:spPr/>
        <p:txBody>
          <a:bodyPr/>
          <a:lstStyle/>
          <a:p>
            <a:r>
              <a:rPr lang="en-US" altLang="en-US" smtClean="0"/>
              <a:t>GS 5.00: can be disposed of when activity is completed</a:t>
            </a:r>
          </a:p>
          <a:p>
            <a:r>
              <a:rPr lang="en-US" altLang="en-US" smtClean="0"/>
              <a:t>Examples:</a:t>
            </a:r>
          </a:p>
          <a:p>
            <a:pPr lvl="1"/>
            <a:r>
              <a:rPr lang="en-US" altLang="en-US" smtClean="0"/>
              <a:t>Requests or reminders to do a routine task </a:t>
            </a:r>
          </a:p>
          <a:p>
            <a:pPr lvl="1"/>
            <a:r>
              <a:rPr lang="en-US" altLang="en-US" smtClean="0"/>
              <a:t>Simple inquiries about policies, office location and hours, etc.</a:t>
            </a:r>
          </a:p>
          <a:p>
            <a:pPr lvl="1"/>
            <a:r>
              <a:rPr lang="en-US" altLang="en-US" smtClean="0"/>
              <a:t>Information that is published somewhere, like the internet or a procedure manual</a:t>
            </a:r>
          </a:p>
          <a:p>
            <a:pPr lvl="1"/>
            <a:r>
              <a:rPr lang="en-US" altLang="en-US" smtClean="0"/>
              <a:t>Temporary documents that are replaced by other records that serve as evidence of the activity</a:t>
            </a:r>
          </a:p>
          <a:p>
            <a:endParaRPr lang="en-US" altLang="en-US" dirty="0" smtClean="0"/>
          </a:p>
        </p:txBody>
      </p:sp>
    </p:spTree>
    <p:extLst>
      <p:ext uri="{BB962C8B-B14F-4D97-AF65-F5344CB8AC3E}">
        <p14:creationId xmlns:p14="http://schemas.microsoft.com/office/powerpoint/2010/main" val="347710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57250" y="1647825"/>
            <a:ext cx="2606675" cy="1679575"/>
          </a:xfrm>
          <a:prstGeom prst="rect">
            <a:avLst/>
          </a:prstGeom>
          <a:solidFill>
            <a:srgbClr val="FFCC99"/>
          </a:solidFill>
          <a:ln w="9525">
            <a:solidFill>
              <a:srgbClr val="FF9900"/>
            </a:solidFill>
            <a:miter lim="800000"/>
            <a:headEnd/>
            <a:tailEnd/>
          </a:ln>
          <a:effectLst>
            <a:outerShdw dist="35921" dir="2700000" algn="ctr" rotWithShape="0">
              <a:srgbClr val="FF9900"/>
            </a:outerShdw>
          </a:effectLst>
        </p:spPr>
        <p:txBody>
          <a:bodyPr/>
          <a:lstStyle/>
          <a:p>
            <a:pPr>
              <a:defRPr/>
            </a:pPr>
            <a:r>
              <a:rPr lang="en-US" sz="1200" b="1" dirty="0">
                <a:latin typeface="Tahoma" pitchFamily="34" charset="0"/>
                <a:cs typeface="Tahoma" pitchFamily="34" charset="0"/>
              </a:rPr>
              <a:t>TO:</a:t>
            </a:r>
            <a:r>
              <a:rPr lang="en-US" sz="1200" dirty="0">
                <a:latin typeface="Tahoma" pitchFamily="34" charset="0"/>
                <a:cs typeface="Tahoma" pitchFamily="34" charset="0"/>
              </a:rPr>
              <a:t>  Staff</a:t>
            </a:r>
          </a:p>
          <a:p>
            <a:pPr>
              <a:defRPr/>
            </a:pPr>
            <a:r>
              <a:rPr lang="en-US" sz="1200" b="1" dirty="0">
                <a:latin typeface="Tahoma" pitchFamily="34" charset="0"/>
                <a:cs typeface="Tahoma" pitchFamily="34" charset="0"/>
              </a:rPr>
              <a:t>FROM:</a:t>
            </a:r>
            <a:r>
              <a:rPr lang="en-US" sz="1200" dirty="0">
                <a:latin typeface="Tahoma" pitchFamily="34" charset="0"/>
                <a:cs typeface="Tahoma" pitchFamily="34" charset="0"/>
              </a:rPr>
              <a:t>  Janet</a:t>
            </a:r>
          </a:p>
          <a:p>
            <a:pPr>
              <a:defRPr/>
            </a:pPr>
            <a:r>
              <a:rPr lang="en-US" sz="1200" b="1" dirty="0">
                <a:latin typeface="Tahoma" pitchFamily="34" charset="0"/>
                <a:cs typeface="Tahoma" pitchFamily="34" charset="0"/>
              </a:rPr>
              <a:t>SUBJECT:</a:t>
            </a:r>
            <a:r>
              <a:rPr lang="en-US" sz="1200" dirty="0">
                <a:latin typeface="Tahoma" pitchFamily="34" charset="0"/>
                <a:cs typeface="Tahoma" pitchFamily="34" charset="0"/>
              </a:rPr>
              <a:t>  staff meetings</a:t>
            </a:r>
          </a:p>
          <a:p>
            <a:pPr>
              <a:defRPr/>
            </a:pPr>
            <a:r>
              <a:rPr lang="en-US" sz="1200" dirty="0">
                <a:latin typeface="Tahoma" pitchFamily="34" charset="0"/>
                <a:cs typeface="Tahoma" pitchFamily="34" charset="0"/>
              </a:rPr>
              <a:t>The staff meetings will be held on Tuesday mornings from now on instead of Thursday afternoons. </a:t>
            </a:r>
          </a:p>
        </p:txBody>
      </p:sp>
      <p:sp>
        <p:nvSpPr>
          <p:cNvPr id="5" name="Text Box 3"/>
          <p:cNvSpPr txBox="1">
            <a:spLocks noChangeArrowheads="1"/>
          </p:cNvSpPr>
          <p:nvPr/>
        </p:nvSpPr>
        <p:spPr bwMode="auto">
          <a:xfrm>
            <a:off x="5394325" y="1647825"/>
            <a:ext cx="2659063" cy="1679575"/>
          </a:xfrm>
          <a:prstGeom prst="rect">
            <a:avLst/>
          </a:prstGeom>
          <a:solidFill>
            <a:srgbClr val="FFCC99"/>
          </a:solidFill>
          <a:ln w="9525">
            <a:solidFill>
              <a:srgbClr val="FF9900"/>
            </a:solidFill>
            <a:miter lim="800000"/>
            <a:headEnd/>
            <a:tailEnd/>
          </a:ln>
          <a:effectLst>
            <a:outerShdw dist="35921" dir="2700000" algn="ctr" rotWithShape="0">
              <a:srgbClr val="FF9900"/>
            </a:outerShdw>
          </a:effectLst>
        </p:spPr>
        <p:txBody>
          <a:bodyPr/>
          <a:lstStyle/>
          <a:p>
            <a:pPr>
              <a:defRPr/>
            </a:pPr>
            <a:r>
              <a:rPr lang="en-US" sz="1200" b="1" dirty="0">
                <a:latin typeface="Tahoma" pitchFamily="34" charset="0"/>
                <a:cs typeface="Tahoma" pitchFamily="34" charset="0"/>
              </a:rPr>
              <a:t>TO:</a:t>
            </a:r>
            <a:r>
              <a:rPr lang="en-US" sz="1200" dirty="0">
                <a:latin typeface="Tahoma" pitchFamily="34" charset="0"/>
                <a:cs typeface="Tahoma" pitchFamily="34" charset="0"/>
              </a:rPr>
              <a:t>  Marilyn</a:t>
            </a:r>
          </a:p>
          <a:p>
            <a:pPr>
              <a:defRPr/>
            </a:pPr>
            <a:r>
              <a:rPr lang="en-US" sz="1200" b="1" dirty="0">
                <a:latin typeface="Tahoma" pitchFamily="34" charset="0"/>
                <a:cs typeface="Tahoma" pitchFamily="34" charset="0"/>
              </a:rPr>
              <a:t>FROM:</a:t>
            </a:r>
            <a:r>
              <a:rPr lang="en-US" sz="1200" dirty="0">
                <a:latin typeface="Tahoma" pitchFamily="34" charset="0"/>
                <a:cs typeface="Tahoma" pitchFamily="34" charset="0"/>
              </a:rPr>
              <a:t>  Doug</a:t>
            </a:r>
          </a:p>
          <a:p>
            <a:pPr>
              <a:defRPr/>
            </a:pPr>
            <a:r>
              <a:rPr lang="en-US" sz="1200" b="1" dirty="0">
                <a:latin typeface="Tahoma" pitchFamily="34" charset="0"/>
                <a:cs typeface="Tahoma" pitchFamily="34" charset="0"/>
              </a:rPr>
              <a:t>SUBJECT:</a:t>
            </a:r>
            <a:r>
              <a:rPr lang="en-US" sz="1200" dirty="0">
                <a:latin typeface="Tahoma" pitchFamily="34" charset="0"/>
                <a:cs typeface="Tahoma" pitchFamily="34" charset="0"/>
              </a:rPr>
              <a:t>  supplies</a:t>
            </a:r>
          </a:p>
          <a:p>
            <a:pPr>
              <a:defRPr/>
            </a:pPr>
            <a:r>
              <a:rPr lang="en-US" sz="1200" dirty="0">
                <a:latin typeface="Tahoma" pitchFamily="34" charset="0"/>
                <a:cs typeface="Tahoma" pitchFamily="34" charset="0"/>
              </a:rPr>
              <a:t>I noticed that there are no more blue ink pens in the supply cabinet.  Can you please order more?  Thanks. </a:t>
            </a:r>
          </a:p>
        </p:txBody>
      </p:sp>
      <p:sp>
        <p:nvSpPr>
          <p:cNvPr id="6" name="Text Box 4"/>
          <p:cNvSpPr txBox="1">
            <a:spLocks noChangeArrowheads="1"/>
          </p:cNvSpPr>
          <p:nvPr/>
        </p:nvSpPr>
        <p:spPr bwMode="auto">
          <a:xfrm>
            <a:off x="857250" y="4175125"/>
            <a:ext cx="2606675" cy="1692275"/>
          </a:xfrm>
          <a:prstGeom prst="rect">
            <a:avLst/>
          </a:prstGeom>
          <a:solidFill>
            <a:srgbClr val="FFCC99"/>
          </a:solidFill>
          <a:ln w="9525">
            <a:solidFill>
              <a:srgbClr val="FF9900"/>
            </a:solidFill>
            <a:miter lim="800000"/>
            <a:headEnd/>
            <a:tailEnd/>
          </a:ln>
          <a:effectLst>
            <a:outerShdw dist="35921" dir="2700000" algn="ctr" rotWithShape="0">
              <a:srgbClr val="FF9900"/>
            </a:outerShdw>
          </a:effectLst>
        </p:spPr>
        <p:txBody>
          <a:bodyPr/>
          <a:lstStyle/>
          <a:p>
            <a:pPr>
              <a:defRPr/>
            </a:pPr>
            <a:r>
              <a:rPr lang="en-US" sz="1200" b="1" dirty="0">
                <a:latin typeface="Tahoma" pitchFamily="34" charset="0"/>
                <a:cs typeface="Tahoma" pitchFamily="34" charset="0"/>
              </a:rPr>
              <a:t>TO:</a:t>
            </a:r>
            <a:r>
              <a:rPr lang="en-US" sz="1200" dirty="0">
                <a:latin typeface="Tahoma" pitchFamily="34" charset="0"/>
                <a:cs typeface="Tahoma" pitchFamily="34" charset="0"/>
              </a:rPr>
              <a:t>  Doug</a:t>
            </a:r>
          </a:p>
          <a:p>
            <a:pPr>
              <a:defRPr/>
            </a:pPr>
            <a:r>
              <a:rPr lang="en-US" sz="1200" b="1" dirty="0">
                <a:latin typeface="Tahoma" pitchFamily="34" charset="0"/>
                <a:cs typeface="Tahoma" pitchFamily="34" charset="0"/>
              </a:rPr>
              <a:t>FROM:</a:t>
            </a:r>
            <a:r>
              <a:rPr lang="en-US" sz="1200" dirty="0">
                <a:latin typeface="Tahoma" pitchFamily="34" charset="0"/>
                <a:cs typeface="Tahoma" pitchFamily="34" charset="0"/>
              </a:rPr>
              <a:t>  Becky</a:t>
            </a:r>
          </a:p>
          <a:p>
            <a:pPr>
              <a:defRPr/>
            </a:pPr>
            <a:r>
              <a:rPr lang="en-US" sz="1200" b="1" dirty="0">
                <a:latin typeface="Tahoma" pitchFamily="34" charset="0"/>
                <a:cs typeface="Tahoma" pitchFamily="34" charset="0"/>
              </a:rPr>
              <a:t>SUBJECT:</a:t>
            </a:r>
            <a:r>
              <a:rPr lang="en-US" sz="1200" dirty="0">
                <a:latin typeface="Tahoma" pitchFamily="34" charset="0"/>
                <a:cs typeface="Tahoma" pitchFamily="34" charset="0"/>
              </a:rPr>
              <a:t>  Retention Schedule</a:t>
            </a:r>
          </a:p>
          <a:p>
            <a:pPr>
              <a:defRPr/>
            </a:pPr>
            <a:r>
              <a:rPr lang="en-US" sz="1200" dirty="0">
                <a:latin typeface="Tahoma" pitchFamily="34" charset="0"/>
                <a:cs typeface="Tahoma" pitchFamily="34" charset="0"/>
              </a:rPr>
              <a:t>Would you please e-mail me a copy of the schedule for Administrative Services?</a:t>
            </a:r>
          </a:p>
        </p:txBody>
      </p:sp>
      <p:sp>
        <p:nvSpPr>
          <p:cNvPr id="7" name="Text Box 5"/>
          <p:cNvSpPr txBox="1">
            <a:spLocks noChangeArrowheads="1"/>
          </p:cNvSpPr>
          <p:nvPr/>
        </p:nvSpPr>
        <p:spPr bwMode="auto">
          <a:xfrm>
            <a:off x="5394325" y="4175125"/>
            <a:ext cx="2659063" cy="1692275"/>
          </a:xfrm>
          <a:prstGeom prst="rect">
            <a:avLst/>
          </a:prstGeom>
          <a:solidFill>
            <a:srgbClr val="FFCC99"/>
          </a:solidFill>
          <a:ln w="9525">
            <a:solidFill>
              <a:srgbClr val="FF9900"/>
            </a:solidFill>
            <a:miter lim="800000"/>
            <a:headEnd/>
            <a:tailEnd/>
          </a:ln>
          <a:effectLst>
            <a:outerShdw dist="35921" dir="2700000" algn="ctr" rotWithShape="0">
              <a:srgbClr val="FF9900"/>
            </a:outerShdw>
          </a:effectLst>
        </p:spPr>
        <p:txBody>
          <a:bodyPr/>
          <a:lstStyle/>
          <a:p>
            <a:pPr>
              <a:defRPr/>
            </a:pPr>
            <a:r>
              <a:rPr lang="en-US" sz="1200" b="1" dirty="0">
                <a:latin typeface="Tahoma" pitchFamily="34" charset="0"/>
                <a:cs typeface="Tahoma" pitchFamily="34" charset="0"/>
              </a:rPr>
              <a:t>TO:</a:t>
            </a:r>
            <a:r>
              <a:rPr lang="en-US" sz="1200" dirty="0">
                <a:latin typeface="Tahoma" pitchFamily="34" charset="0"/>
                <a:cs typeface="Tahoma" pitchFamily="34" charset="0"/>
              </a:rPr>
              <a:t>  Debbie</a:t>
            </a:r>
          </a:p>
          <a:p>
            <a:pPr>
              <a:defRPr/>
            </a:pPr>
            <a:r>
              <a:rPr lang="en-US" sz="1200" b="1" dirty="0">
                <a:latin typeface="Tahoma" pitchFamily="34" charset="0"/>
                <a:cs typeface="Tahoma" pitchFamily="34" charset="0"/>
              </a:rPr>
              <a:t>FROM:</a:t>
            </a:r>
            <a:r>
              <a:rPr lang="en-US" sz="1200" dirty="0">
                <a:latin typeface="Tahoma" pitchFamily="34" charset="0"/>
                <a:cs typeface="Tahoma" pitchFamily="34" charset="0"/>
              </a:rPr>
              <a:t>  Jim</a:t>
            </a:r>
          </a:p>
          <a:p>
            <a:pPr>
              <a:defRPr/>
            </a:pPr>
            <a:r>
              <a:rPr lang="en-US" sz="1200" b="1" dirty="0">
                <a:latin typeface="Tahoma" pitchFamily="34" charset="0"/>
                <a:cs typeface="Tahoma" pitchFamily="34" charset="0"/>
              </a:rPr>
              <a:t>SUBJECT:</a:t>
            </a:r>
            <a:r>
              <a:rPr lang="en-US" sz="1200" dirty="0">
                <a:latin typeface="Tahoma" pitchFamily="34" charset="0"/>
                <a:cs typeface="Tahoma" pitchFamily="34" charset="0"/>
              </a:rPr>
              <a:t>  training</a:t>
            </a:r>
          </a:p>
          <a:p>
            <a:pPr>
              <a:defRPr/>
            </a:pPr>
            <a:r>
              <a:rPr lang="en-US" sz="1200" dirty="0">
                <a:latin typeface="Tahoma" pitchFamily="34" charset="0"/>
                <a:cs typeface="Tahoma" pitchFamily="34" charset="0"/>
              </a:rPr>
              <a:t>You have my approval to attend the seminar “Buying over the Internet.”  Please complete your registration form within the next two weeks. </a:t>
            </a:r>
          </a:p>
        </p:txBody>
      </p:sp>
      <p:sp>
        <p:nvSpPr>
          <p:cNvPr id="29702" name="Line 7"/>
          <p:cNvSpPr>
            <a:spLocks noChangeShapeType="1"/>
          </p:cNvSpPr>
          <p:nvPr/>
        </p:nvSpPr>
        <p:spPr bwMode="auto">
          <a:xfrm>
            <a:off x="857250" y="4159250"/>
            <a:ext cx="1295400"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8"/>
          <p:cNvSpPr>
            <a:spLocks noChangeShapeType="1"/>
          </p:cNvSpPr>
          <p:nvPr/>
        </p:nvSpPr>
        <p:spPr bwMode="auto">
          <a:xfrm flipH="1">
            <a:off x="2152650" y="4175125"/>
            <a:ext cx="1311275" cy="10128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9"/>
          <p:cNvSpPr>
            <a:spLocks noChangeShapeType="1"/>
          </p:cNvSpPr>
          <p:nvPr/>
        </p:nvSpPr>
        <p:spPr bwMode="auto">
          <a:xfrm flipV="1">
            <a:off x="857250" y="4959350"/>
            <a:ext cx="971550"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10"/>
          <p:cNvSpPr>
            <a:spLocks noChangeShapeType="1"/>
          </p:cNvSpPr>
          <p:nvPr/>
        </p:nvSpPr>
        <p:spPr bwMode="auto">
          <a:xfrm flipH="1" flipV="1">
            <a:off x="2495550" y="4959350"/>
            <a:ext cx="968375"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1"/>
          <p:cNvSpPr>
            <a:spLocks noChangeShapeType="1"/>
          </p:cNvSpPr>
          <p:nvPr/>
        </p:nvSpPr>
        <p:spPr bwMode="auto">
          <a:xfrm>
            <a:off x="866157" y="1647825"/>
            <a:ext cx="1241425" cy="1162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2"/>
          <p:cNvSpPr>
            <a:spLocks noChangeShapeType="1"/>
          </p:cNvSpPr>
          <p:nvPr/>
        </p:nvSpPr>
        <p:spPr bwMode="auto">
          <a:xfrm>
            <a:off x="5394325" y="1647825"/>
            <a:ext cx="1328738" cy="1162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5394325" y="4175125"/>
            <a:ext cx="1328738"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flipH="1">
            <a:off x="2098675" y="1647825"/>
            <a:ext cx="1365250" cy="1162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flipH="1">
            <a:off x="6719888" y="1647825"/>
            <a:ext cx="1317625" cy="1162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flipH="1">
            <a:off x="6723063" y="4175125"/>
            <a:ext cx="1330325"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flipV="1">
            <a:off x="857250" y="2447925"/>
            <a:ext cx="841375" cy="8794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flipV="1">
            <a:off x="5394325" y="2487612"/>
            <a:ext cx="914400" cy="8397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flipV="1">
            <a:off x="5394325" y="4959350"/>
            <a:ext cx="914400"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20"/>
          <p:cNvSpPr>
            <a:spLocks noChangeShapeType="1"/>
          </p:cNvSpPr>
          <p:nvPr/>
        </p:nvSpPr>
        <p:spPr bwMode="auto">
          <a:xfrm flipH="1" flipV="1">
            <a:off x="2435225" y="2487612"/>
            <a:ext cx="1028700" cy="8397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21"/>
          <p:cNvSpPr>
            <a:spLocks noChangeShapeType="1"/>
          </p:cNvSpPr>
          <p:nvPr/>
        </p:nvSpPr>
        <p:spPr bwMode="auto">
          <a:xfrm flipH="1" flipV="1">
            <a:off x="7062787" y="2487612"/>
            <a:ext cx="985838" cy="8397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22"/>
          <p:cNvSpPr>
            <a:spLocks noChangeShapeType="1"/>
          </p:cNvSpPr>
          <p:nvPr/>
        </p:nvSpPr>
        <p:spPr bwMode="auto">
          <a:xfrm flipH="1" flipV="1">
            <a:off x="6986588" y="5013325"/>
            <a:ext cx="1066800" cy="854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Title 1"/>
          <p:cNvSpPr>
            <a:spLocks noGrp="1"/>
          </p:cNvSpPr>
          <p:nvPr>
            <p:ph type="title"/>
          </p:nvPr>
        </p:nvSpPr>
        <p:spPr/>
        <p:txBody>
          <a:bodyPr/>
          <a:lstStyle/>
          <a:p>
            <a:r>
              <a:rPr lang="en-US" altLang="en-US" smtClean="0"/>
              <a:t>Examples of Transitory Records</a:t>
            </a:r>
            <a:endParaRPr lang="en-US" altLang="en-US" dirty="0" smtClean="0"/>
          </a:p>
        </p:txBody>
      </p:sp>
    </p:spTree>
    <p:extLst>
      <p:ext uri="{BB962C8B-B14F-4D97-AF65-F5344CB8AC3E}">
        <p14:creationId xmlns:p14="http://schemas.microsoft.com/office/powerpoint/2010/main" val="327705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ile"/>
          <p:cNvSpPr>
            <a:spLocks noEditPoints="1" noChangeArrowheads="1"/>
          </p:cNvSpPr>
          <p:nvPr/>
        </p:nvSpPr>
        <p:spPr bwMode="auto">
          <a:xfrm>
            <a:off x="914400" y="1447800"/>
            <a:ext cx="7315200" cy="4114800"/>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CC9900"/>
            </a:solidFill>
            <a:miter lim="800000"/>
            <a:headEnd/>
            <a:tailEnd/>
          </a:ln>
          <a:effectLst>
            <a:outerShdw dist="53882" dir="2700000" algn="ctr" rotWithShape="0">
              <a:srgbClr val="CC99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dirty="0" smtClean="0">
                <a:latin typeface="+mn-lt"/>
                <a:cs typeface="Tahoma" pitchFamily="34" charset="0"/>
              </a:rPr>
              <a:t>Recorded </a:t>
            </a:r>
            <a:r>
              <a:rPr lang="en-US" altLang="en-US" sz="3600" dirty="0">
                <a:latin typeface="+mn-lt"/>
                <a:cs typeface="Tahoma" pitchFamily="34" charset="0"/>
              </a:rPr>
              <a:t>information in the possession of an agency that is not needed to document the performance of an official function.</a:t>
            </a:r>
          </a:p>
        </p:txBody>
      </p:sp>
      <p:sp>
        <p:nvSpPr>
          <p:cNvPr id="30723" name="TextBox 1"/>
          <p:cNvSpPr txBox="1">
            <a:spLocks noChangeArrowheads="1"/>
          </p:cNvSpPr>
          <p:nvPr/>
        </p:nvSpPr>
        <p:spPr bwMode="auto">
          <a:xfrm>
            <a:off x="918411" y="5715000"/>
            <a:ext cx="2610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dirty="0"/>
              <a:t>Source:  General Schedule #1</a:t>
            </a:r>
          </a:p>
        </p:txBody>
      </p:sp>
      <p:sp>
        <p:nvSpPr>
          <p:cNvPr id="2" name="Title 1"/>
          <p:cNvSpPr>
            <a:spLocks noGrp="1"/>
          </p:cNvSpPr>
          <p:nvPr>
            <p:ph type="title"/>
          </p:nvPr>
        </p:nvSpPr>
        <p:spPr/>
        <p:txBody>
          <a:bodyPr/>
          <a:lstStyle/>
          <a:p>
            <a:r>
              <a:rPr lang="en-US" dirty="0" smtClean="0"/>
              <a:t>Non-records</a:t>
            </a:r>
            <a:endParaRPr lang="en-US" dirty="0"/>
          </a:p>
        </p:txBody>
      </p:sp>
    </p:spTree>
    <p:extLst>
      <p:ext uri="{BB962C8B-B14F-4D97-AF65-F5344CB8AC3E}">
        <p14:creationId xmlns:p14="http://schemas.microsoft.com/office/powerpoint/2010/main" val="337995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Non-records</a:t>
            </a:r>
            <a:endParaRPr lang="en-US" altLang="en-US" dirty="0" smtClean="0"/>
          </a:p>
        </p:txBody>
      </p:sp>
      <p:sp>
        <p:nvSpPr>
          <p:cNvPr id="31747" name="Rectangle 3"/>
          <p:cNvSpPr>
            <a:spLocks noGrp="1" noChangeArrowheads="1"/>
          </p:cNvSpPr>
          <p:nvPr>
            <p:ph idx="1"/>
          </p:nvPr>
        </p:nvSpPr>
        <p:spPr/>
        <p:txBody>
          <a:bodyPr>
            <a:normAutofit lnSpcReduction="10000"/>
          </a:bodyPr>
          <a:lstStyle/>
          <a:p>
            <a:r>
              <a:rPr lang="en-US" smtClean="0"/>
              <a:t>GS #1:  can be disposed of when they are no longer needed for reference purposes</a:t>
            </a:r>
          </a:p>
          <a:p>
            <a:r>
              <a:rPr lang="en-US" smtClean="0"/>
              <a:t>Examples:</a:t>
            </a:r>
          </a:p>
          <a:p>
            <a:pPr lvl="1"/>
            <a:r>
              <a:rPr lang="en-US" smtClean="0"/>
              <a:t>Publications received from outside sources</a:t>
            </a:r>
          </a:p>
          <a:p>
            <a:pPr lvl="1"/>
            <a:r>
              <a:rPr lang="en-US" smtClean="0"/>
              <a:t>Mass mailings, notices, flyers, advertisements, spam, junk mail</a:t>
            </a:r>
          </a:p>
          <a:p>
            <a:pPr lvl="1"/>
            <a:r>
              <a:rPr lang="en-US" smtClean="0"/>
              <a:t>Drafts that are replaced by new or final versions</a:t>
            </a:r>
          </a:p>
          <a:p>
            <a:pPr lvl="1"/>
            <a:r>
              <a:rPr lang="en-US" smtClean="0"/>
              <a:t>Duplicates</a:t>
            </a:r>
          </a:p>
          <a:p>
            <a:pPr lvl="2"/>
            <a:r>
              <a:rPr lang="en-US" smtClean="0"/>
              <a:t>Agencies can decide which format to use for retaining their records, if records exist in multiple formats</a:t>
            </a:r>
          </a:p>
          <a:p>
            <a:pPr lvl="2"/>
            <a:r>
              <a:rPr lang="en-US" smtClean="0"/>
              <a:t>If multiple offices possess the same record, they should communicate with each other about who is responsible for record retention</a:t>
            </a:r>
            <a:endParaRPr lang="en-US" dirty="0"/>
          </a:p>
        </p:txBody>
      </p:sp>
    </p:spTree>
    <p:extLst>
      <p:ext uri="{BB962C8B-B14F-4D97-AF65-F5344CB8AC3E}">
        <p14:creationId xmlns:p14="http://schemas.microsoft.com/office/powerpoint/2010/main" val="140835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Overview </a:t>
            </a:r>
          </a:p>
        </p:txBody>
      </p:sp>
      <p:sp>
        <p:nvSpPr>
          <p:cNvPr id="8195" name="Rectangle 3"/>
          <p:cNvSpPr>
            <a:spLocks noGrp="1" noChangeArrowheads="1"/>
          </p:cNvSpPr>
          <p:nvPr>
            <p:ph idx="1"/>
          </p:nvPr>
        </p:nvSpPr>
        <p:spPr/>
        <p:txBody>
          <a:bodyPr/>
          <a:lstStyle/>
          <a:p>
            <a:r>
              <a:rPr lang="en-US" altLang="en-US" dirty="0" smtClean="0"/>
              <a:t>Records Management Introduction </a:t>
            </a:r>
          </a:p>
          <a:p>
            <a:r>
              <a:rPr lang="en-US" altLang="en-US" dirty="0" smtClean="0"/>
              <a:t>Defining Records</a:t>
            </a:r>
          </a:p>
          <a:p>
            <a:r>
              <a:rPr lang="en-US" altLang="en-US" dirty="0" smtClean="0"/>
              <a:t>Retention and Disposal Schedules</a:t>
            </a:r>
          </a:p>
          <a:p>
            <a:r>
              <a:rPr lang="en-US" altLang="en-US" dirty="0" smtClean="0"/>
              <a:t>Preservation of Historical Records </a:t>
            </a:r>
          </a:p>
          <a:p>
            <a:r>
              <a:rPr lang="en-US" altLang="en-US" dirty="0" smtClean="0"/>
              <a:t>Additional Resources</a:t>
            </a:r>
          </a:p>
          <a:p>
            <a:r>
              <a:rPr lang="en-US" altLang="en-US" dirty="0" smtClean="0"/>
              <a:t>Best Practices for Recordkeeping</a:t>
            </a:r>
          </a:p>
          <a:p>
            <a:r>
              <a:rPr lang="en-US" altLang="en-US" dirty="0" smtClean="0"/>
              <a:t>E-mail Management</a:t>
            </a:r>
          </a:p>
          <a:p>
            <a:r>
              <a:rPr lang="en-US" altLang="en-US" dirty="0" smtClean="0"/>
              <a:t>Digital Imaging</a:t>
            </a:r>
          </a:p>
        </p:txBody>
      </p:sp>
      <p:pic>
        <p:nvPicPr>
          <p:cNvPr id="4" name="Picture 3"/>
          <p:cNvPicPr>
            <a:picLocks noChangeAspect="1"/>
          </p:cNvPicPr>
          <p:nvPr/>
        </p:nvPicPr>
        <p:blipFill>
          <a:blip r:embed="rId2"/>
          <a:stretch>
            <a:fillRect/>
          </a:stretch>
        </p:blipFill>
        <p:spPr>
          <a:xfrm>
            <a:off x="6767209" y="2857500"/>
            <a:ext cx="2148191"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41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857250" y="1669256"/>
            <a:ext cx="2606675" cy="1679575"/>
          </a:xfrm>
          <a:prstGeom prst="rect">
            <a:avLst/>
          </a:prstGeom>
          <a:solidFill>
            <a:srgbClr val="FFFFCC"/>
          </a:solidFill>
          <a:ln w="9525">
            <a:solidFill>
              <a:srgbClr val="CC9900"/>
            </a:solidFill>
            <a:miter lim="800000"/>
            <a:headEnd/>
            <a:tailEnd/>
          </a:ln>
          <a:effectLst>
            <a:outerShdw dist="35921" dir="2700000" algn="ctr" rotWithShape="0">
              <a:srgbClr val="CC99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latin typeface="Tahoma" pitchFamily="34" charset="0"/>
                <a:cs typeface="Tahoma" pitchFamily="34" charset="0"/>
              </a:rPr>
              <a:t>TO:</a:t>
            </a:r>
            <a:r>
              <a:rPr lang="en-US" altLang="en-US" sz="1200">
                <a:latin typeface="Tahoma" pitchFamily="34" charset="0"/>
                <a:cs typeface="Tahoma" pitchFamily="34" charset="0"/>
              </a:rPr>
              <a:t>  Jim</a:t>
            </a:r>
          </a:p>
          <a:p>
            <a:pPr eaLnBrk="1" hangingPunct="1"/>
            <a:r>
              <a:rPr lang="en-US" altLang="en-US" sz="1200" b="1">
                <a:latin typeface="Tahoma" pitchFamily="34" charset="0"/>
                <a:cs typeface="Tahoma" pitchFamily="34" charset="0"/>
              </a:rPr>
              <a:t>FROM:</a:t>
            </a:r>
            <a:r>
              <a:rPr lang="en-US" altLang="en-US" sz="1200">
                <a:latin typeface="Tahoma" pitchFamily="34" charset="0"/>
                <a:cs typeface="Tahoma" pitchFamily="34" charset="0"/>
              </a:rPr>
              <a:t>  Marilyn</a:t>
            </a:r>
          </a:p>
          <a:p>
            <a:pPr eaLnBrk="1" hangingPunct="1"/>
            <a:r>
              <a:rPr lang="en-US" altLang="en-US" sz="1200" b="1">
                <a:latin typeface="Tahoma" pitchFamily="34" charset="0"/>
                <a:cs typeface="Tahoma" pitchFamily="34" charset="0"/>
              </a:rPr>
              <a:t>CC:</a:t>
            </a:r>
            <a:r>
              <a:rPr lang="en-US" altLang="en-US" sz="1200">
                <a:latin typeface="Tahoma" pitchFamily="34" charset="0"/>
                <a:cs typeface="Tahoma" pitchFamily="34" charset="0"/>
              </a:rPr>
              <a:t>  Brice</a:t>
            </a:r>
          </a:p>
          <a:p>
            <a:pPr eaLnBrk="1" hangingPunct="1"/>
            <a:r>
              <a:rPr lang="en-US" altLang="en-US" sz="1200" b="1">
                <a:latin typeface="Tahoma" pitchFamily="34" charset="0"/>
                <a:cs typeface="Tahoma" pitchFamily="34" charset="0"/>
              </a:rPr>
              <a:t>SUBJECT:</a:t>
            </a:r>
            <a:r>
              <a:rPr lang="en-US" altLang="en-US" sz="1200">
                <a:latin typeface="Tahoma" pitchFamily="34" charset="0"/>
                <a:cs typeface="Tahoma" pitchFamily="34" charset="0"/>
              </a:rPr>
              <a:t>  Contract</a:t>
            </a:r>
          </a:p>
          <a:p>
            <a:pPr eaLnBrk="1" hangingPunct="1"/>
            <a:r>
              <a:rPr lang="en-US" altLang="en-US" sz="1200">
                <a:latin typeface="Tahoma" pitchFamily="34" charset="0"/>
                <a:cs typeface="Tahoma" pitchFamily="34" charset="0"/>
              </a:rPr>
              <a:t>For your information, the contract has been mailed to Purchasing. </a:t>
            </a:r>
          </a:p>
        </p:txBody>
      </p:sp>
      <p:sp>
        <p:nvSpPr>
          <p:cNvPr id="32771" name="Text Box 3"/>
          <p:cNvSpPr txBox="1">
            <a:spLocks noChangeArrowheads="1"/>
          </p:cNvSpPr>
          <p:nvPr/>
        </p:nvSpPr>
        <p:spPr bwMode="auto">
          <a:xfrm>
            <a:off x="5346700" y="1669256"/>
            <a:ext cx="2659063" cy="1690687"/>
          </a:xfrm>
          <a:prstGeom prst="rect">
            <a:avLst/>
          </a:prstGeom>
          <a:solidFill>
            <a:srgbClr val="FFFFCC"/>
          </a:solidFill>
          <a:ln w="9525">
            <a:solidFill>
              <a:srgbClr val="CC9900"/>
            </a:solidFill>
            <a:miter lim="800000"/>
            <a:headEnd/>
            <a:tailEnd/>
          </a:ln>
          <a:effectLst>
            <a:outerShdw dist="35921" dir="2700000" algn="ctr" rotWithShape="0">
              <a:srgbClr val="CC99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latin typeface="Tahoma" pitchFamily="34" charset="0"/>
                <a:cs typeface="Tahoma" pitchFamily="34" charset="0"/>
              </a:rPr>
              <a:t>TO:</a:t>
            </a:r>
            <a:r>
              <a:rPr lang="en-US" altLang="en-US" sz="1200">
                <a:latin typeface="Tahoma" pitchFamily="34" charset="0"/>
                <a:cs typeface="Tahoma" pitchFamily="34" charset="0"/>
              </a:rPr>
              <a:t>  Debbie</a:t>
            </a:r>
          </a:p>
          <a:p>
            <a:pPr eaLnBrk="1" hangingPunct="1"/>
            <a:r>
              <a:rPr lang="en-US" altLang="en-US" sz="1200" b="1">
                <a:latin typeface="Tahoma" pitchFamily="34" charset="0"/>
                <a:cs typeface="Tahoma" pitchFamily="34" charset="0"/>
              </a:rPr>
              <a:t>FROM:</a:t>
            </a:r>
            <a:r>
              <a:rPr lang="en-US" altLang="en-US" sz="1200">
                <a:latin typeface="Tahoma" pitchFamily="34" charset="0"/>
                <a:cs typeface="Tahoma" pitchFamily="34" charset="0"/>
              </a:rPr>
              <a:t>  ARMA</a:t>
            </a:r>
          </a:p>
          <a:p>
            <a:pPr eaLnBrk="1" hangingPunct="1"/>
            <a:r>
              <a:rPr lang="en-US" altLang="en-US" sz="1200" b="1">
                <a:latin typeface="Tahoma" pitchFamily="34" charset="0"/>
                <a:cs typeface="Tahoma" pitchFamily="34" charset="0"/>
              </a:rPr>
              <a:t>SUBJECT:</a:t>
            </a:r>
            <a:r>
              <a:rPr lang="en-US" altLang="en-US" sz="1200">
                <a:latin typeface="Tahoma" pitchFamily="34" charset="0"/>
                <a:cs typeface="Tahoma" pitchFamily="34" charset="0"/>
              </a:rPr>
              <a:t>  Books</a:t>
            </a:r>
          </a:p>
          <a:p>
            <a:pPr eaLnBrk="1" hangingPunct="1"/>
            <a:r>
              <a:rPr lang="en-US" altLang="en-US" sz="1200">
                <a:latin typeface="Tahoma" pitchFamily="34" charset="0"/>
                <a:cs typeface="Tahoma" pitchFamily="34" charset="0"/>
              </a:rPr>
              <a:t>The Association of Records Managers and Administrators has four new books for sale regarding e-discovery.  They are . . . </a:t>
            </a:r>
          </a:p>
        </p:txBody>
      </p:sp>
      <p:sp>
        <p:nvSpPr>
          <p:cNvPr id="32772" name="Text Box 4"/>
          <p:cNvSpPr txBox="1">
            <a:spLocks noChangeArrowheads="1"/>
          </p:cNvSpPr>
          <p:nvPr/>
        </p:nvSpPr>
        <p:spPr bwMode="auto">
          <a:xfrm>
            <a:off x="857250" y="3886200"/>
            <a:ext cx="2552700" cy="1708150"/>
          </a:xfrm>
          <a:prstGeom prst="rect">
            <a:avLst/>
          </a:prstGeom>
          <a:solidFill>
            <a:srgbClr val="FFFFCC"/>
          </a:solidFill>
          <a:ln w="9525">
            <a:solidFill>
              <a:srgbClr val="CC9900"/>
            </a:solidFill>
            <a:miter lim="800000"/>
            <a:headEnd/>
            <a:tailEnd/>
          </a:ln>
          <a:effectLst>
            <a:outerShdw dist="35921" dir="2700000" algn="ctr" rotWithShape="0">
              <a:srgbClr val="CC99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latin typeface="Tahoma" pitchFamily="34" charset="0"/>
                <a:cs typeface="Tahoma" pitchFamily="34" charset="0"/>
              </a:rPr>
              <a:t>TO:</a:t>
            </a:r>
            <a:r>
              <a:rPr lang="en-US" altLang="en-US" sz="1200">
                <a:latin typeface="Tahoma" pitchFamily="34" charset="0"/>
                <a:cs typeface="Tahoma" pitchFamily="34" charset="0"/>
              </a:rPr>
              <a:t>  DMB</a:t>
            </a:r>
          </a:p>
          <a:p>
            <a:pPr eaLnBrk="1" hangingPunct="1"/>
            <a:r>
              <a:rPr lang="en-US" altLang="en-US" sz="1200" b="1">
                <a:latin typeface="Tahoma" pitchFamily="34" charset="0"/>
                <a:cs typeface="Tahoma" pitchFamily="34" charset="0"/>
              </a:rPr>
              <a:t>FROM:</a:t>
            </a:r>
            <a:r>
              <a:rPr lang="en-US" altLang="en-US" sz="1200">
                <a:latin typeface="Tahoma" pitchFamily="34" charset="0"/>
                <a:cs typeface="Tahoma" pitchFamily="34" charset="0"/>
              </a:rPr>
              <a:t>  Susan</a:t>
            </a:r>
          </a:p>
          <a:p>
            <a:pPr eaLnBrk="1" hangingPunct="1"/>
            <a:r>
              <a:rPr lang="en-US" altLang="en-US" sz="1200" b="1">
                <a:latin typeface="Tahoma" pitchFamily="34" charset="0"/>
                <a:cs typeface="Tahoma" pitchFamily="34" charset="0"/>
              </a:rPr>
              <a:t>SUBJECT:</a:t>
            </a:r>
            <a:r>
              <a:rPr lang="en-US" altLang="en-US" sz="1200">
                <a:latin typeface="Tahoma" pitchFamily="34" charset="0"/>
                <a:cs typeface="Tahoma" pitchFamily="34" charset="0"/>
              </a:rPr>
              <a:t>  Give Blood!</a:t>
            </a:r>
          </a:p>
          <a:p>
            <a:pPr eaLnBrk="1" hangingPunct="1"/>
            <a:r>
              <a:rPr lang="en-US" altLang="en-US" sz="1200">
                <a:latin typeface="Tahoma" pitchFamily="34" charset="0"/>
                <a:cs typeface="Tahoma" pitchFamily="34" charset="0"/>
              </a:rPr>
              <a:t>The American Red Cross Blood Drive will be held in Constitution Hall on November 20. </a:t>
            </a:r>
          </a:p>
        </p:txBody>
      </p:sp>
      <p:sp>
        <p:nvSpPr>
          <p:cNvPr id="32773" name="Text Box 5"/>
          <p:cNvSpPr txBox="1">
            <a:spLocks noChangeArrowheads="1"/>
          </p:cNvSpPr>
          <p:nvPr/>
        </p:nvSpPr>
        <p:spPr bwMode="auto">
          <a:xfrm>
            <a:off x="5346700" y="3886200"/>
            <a:ext cx="2659063" cy="1708150"/>
          </a:xfrm>
          <a:prstGeom prst="rect">
            <a:avLst/>
          </a:prstGeom>
          <a:solidFill>
            <a:srgbClr val="FFFFCC"/>
          </a:solidFill>
          <a:ln w="9525">
            <a:solidFill>
              <a:srgbClr val="CC9900"/>
            </a:solidFill>
            <a:miter lim="800000"/>
            <a:headEnd/>
            <a:tailEnd/>
          </a:ln>
          <a:effectLst>
            <a:outerShdw dist="35921" dir="2700000" algn="ctr" rotWithShape="0">
              <a:srgbClr val="CC99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latin typeface="Tahoma" pitchFamily="34" charset="0"/>
                <a:cs typeface="Tahoma" pitchFamily="34" charset="0"/>
              </a:rPr>
              <a:t>TO:</a:t>
            </a:r>
            <a:r>
              <a:rPr lang="en-US" altLang="en-US" sz="1200">
                <a:latin typeface="Tahoma" pitchFamily="34" charset="0"/>
                <a:cs typeface="Tahoma" pitchFamily="34" charset="0"/>
              </a:rPr>
              <a:t>  Dave</a:t>
            </a:r>
          </a:p>
          <a:p>
            <a:pPr eaLnBrk="1" hangingPunct="1"/>
            <a:r>
              <a:rPr lang="en-US" altLang="en-US" sz="1200" b="1">
                <a:latin typeface="Tahoma" pitchFamily="34" charset="0"/>
                <a:cs typeface="Tahoma" pitchFamily="34" charset="0"/>
              </a:rPr>
              <a:t>FROM:</a:t>
            </a:r>
            <a:r>
              <a:rPr lang="en-US" altLang="en-US" sz="1200">
                <a:latin typeface="Tahoma" pitchFamily="34" charset="0"/>
                <a:cs typeface="Tahoma" pitchFamily="34" charset="0"/>
              </a:rPr>
              <a:t>  Karen</a:t>
            </a:r>
          </a:p>
          <a:p>
            <a:pPr eaLnBrk="1" hangingPunct="1"/>
            <a:r>
              <a:rPr lang="en-US" altLang="en-US" sz="1200" b="1">
                <a:latin typeface="Tahoma" pitchFamily="34" charset="0"/>
                <a:cs typeface="Tahoma" pitchFamily="34" charset="0"/>
              </a:rPr>
              <a:t>SUBJECT:</a:t>
            </a:r>
            <a:r>
              <a:rPr lang="en-US" altLang="en-US" sz="1200">
                <a:latin typeface="Tahoma" pitchFamily="34" charset="0"/>
                <a:cs typeface="Tahoma" pitchFamily="34" charset="0"/>
              </a:rPr>
              <a:t>  brochure</a:t>
            </a:r>
          </a:p>
          <a:p>
            <a:pPr eaLnBrk="1" hangingPunct="1"/>
            <a:r>
              <a:rPr lang="en-US" altLang="en-US" sz="1200">
                <a:latin typeface="Tahoma" pitchFamily="34" charset="0"/>
                <a:cs typeface="Tahoma" pitchFamily="34" charset="0"/>
              </a:rPr>
              <a:t>The attached Word document is a draft for your review.  Please let me know if you have any comments.  Thanks. </a:t>
            </a:r>
          </a:p>
        </p:txBody>
      </p:sp>
      <p:sp>
        <p:nvSpPr>
          <p:cNvPr id="32774" name="Line 7"/>
          <p:cNvSpPr>
            <a:spLocks noChangeShapeType="1"/>
          </p:cNvSpPr>
          <p:nvPr/>
        </p:nvSpPr>
        <p:spPr bwMode="auto">
          <a:xfrm>
            <a:off x="857250" y="3886200"/>
            <a:ext cx="1295400"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Line 8"/>
          <p:cNvSpPr>
            <a:spLocks noChangeShapeType="1"/>
          </p:cNvSpPr>
          <p:nvPr/>
        </p:nvSpPr>
        <p:spPr bwMode="auto">
          <a:xfrm flipH="1">
            <a:off x="2152650" y="3886200"/>
            <a:ext cx="1257300"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6" name="Line 9"/>
          <p:cNvSpPr>
            <a:spLocks noChangeShapeType="1"/>
          </p:cNvSpPr>
          <p:nvPr/>
        </p:nvSpPr>
        <p:spPr bwMode="auto">
          <a:xfrm flipV="1">
            <a:off x="857250" y="4740275"/>
            <a:ext cx="1025525" cy="854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Line 10"/>
          <p:cNvSpPr>
            <a:spLocks noChangeShapeType="1"/>
          </p:cNvSpPr>
          <p:nvPr/>
        </p:nvSpPr>
        <p:spPr bwMode="auto">
          <a:xfrm flipH="1" flipV="1">
            <a:off x="2495550" y="4686300"/>
            <a:ext cx="914400"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11"/>
          <p:cNvSpPr>
            <a:spLocks noChangeShapeType="1"/>
          </p:cNvSpPr>
          <p:nvPr/>
        </p:nvSpPr>
        <p:spPr bwMode="auto">
          <a:xfrm>
            <a:off x="857250" y="1669256"/>
            <a:ext cx="1241425" cy="11636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12"/>
          <p:cNvSpPr>
            <a:spLocks noChangeShapeType="1"/>
          </p:cNvSpPr>
          <p:nvPr/>
        </p:nvSpPr>
        <p:spPr bwMode="auto">
          <a:xfrm>
            <a:off x="5346700" y="1669256"/>
            <a:ext cx="1385888" cy="11636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3"/>
          <p:cNvSpPr>
            <a:spLocks noChangeShapeType="1"/>
          </p:cNvSpPr>
          <p:nvPr/>
        </p:nvSpPr>
        <p:spPr bwMode="auto">
          <a:xfrm>
            <a:off x="5346700" y="3886200"/>
            <a:ext cx="1328738"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14"/>
          <p:cNvSpPr>
            <a:spLocks noChangeShapeType="1"/>
          </p:cNvSpPr>
          <p:nvPr/>
        </p:nvSpPr>
        <p:spPr bwMode="auto">
          <a:xfrm flipH="1">
            <a:off x="2000250" y="1669256"/>
            <a:ext cx="1463675" cy="11636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15"/>
          <p:cNvSpPr>
            <a:spLocks noChangeShapeType="1"/>
          </p:cNvSpPr>
          <p:nvPr/>
        </p:nvSpPr>
        <p:spPr bwMode="auto">
          <a:xfrm flipH="1">
            <a:off x="6672263" y="1669256"/>
            <a:ext cx="1317625" cy="11636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6"/>
          <p:cNvSpPr>
            <a:spLocks noChangeShapeType="1"/>
          </p:cNvSpPr>
          <p:nvPr/>
        </p:nvSpPr>
        <p:spPr bwMode="auto">
          <a:xfrm flipH="1">
            <a:off x="6675438" y="3886200"/>
            <a:ext cx="1330325"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17"/>
          <p:cNvSpPr>
            <a:spLocks noChangeShapeType="1"/>
          </p:cNvSpPr>
          <p:nvPr/>
        </p:nvSpPr>
        <p:spPr bwMode="auto">
          <a:xfrm flipV="1">
            <a:off x="857250" y="2520156"/>
            <a:ext cx="841375" cy="8397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flipV="1">
            <a:off x="5346700" y="2509043"/>
            <a:ext cx="1062038" cy="8397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9"/>
          <p:cNvSpPr>
            <a:spLocks noChangeShapeType="1"/>
          </p:cNvSpPr>
          <p:nvPr/>
        </p:nvSpPr>
        <p:spPr bwMode="auto">
          <a:xfrm flipV="1">
            <a:off x="5346700" y="4648200"/>
            <a:ext cx="914400" cy="9302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20"/>
          <p:cNvSpPr>
            <a:spLocks noChangeShapeType="1"/>
          </p:cNvSpPr>
          <p:nvPr/>
        </p:nvSpPr>
        <p:spPr bwMode="auto">
          <a:xfrm flipH="1" flipV="1">
            <a:off x="2435225" y="2509043"/>
            <a:ext cx="1028700" cy="8397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21"/>
          <p:cNvSpPr>
            <a:spLocks noChangeShapeType="1"/>
          </p:cNvSpPr>
          <p:nvPr/>
        </p:nvSpPr>
        <p:spPr bwMode="auto">
          <a:xfrm flipH="1" flipV="1">
            <a:off x="7031038" y="2469356"/>
            <a:ext cx="974725" cy="8794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Line 22"/>
          <p:cNvSpPr>
            <a:spLocks noChangeShapeType="1"/>
          </p:cNvSpPr>
          <p:nvPr/>
        </p:nvSpPr>
        <p:spPr bwMode="auto">
          <a:xfrm flipH="1" flipV="1">
            <a:off x="6938963" y="4724400"/>
            <a:ext cx="1066800" cy="854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Title 1"/>
          <p:cNvSpPr>
            <a:spLocks noGrp="1"/>
          </p:cNvSpPr>
          <p:nvPr>
            <p:ph type="title"/>
          </p:nvPr>
        </p:nvSpPr>
        <p:spPr/>
        <p:txBody>
          <a:bodyPr/>
          <a:lstStyle/>
          <a:p>
            <a:r>
              <a:rPr lang="en-US" altLang="en-US" smtClean="0"/>
              <a:t>Examples of Non-records</a:t>
            </a:r>
            <a:endParaRPr lang="en-US" altLang="en-US" dirty="0" smtClean="0"/>
          </a:p>
        </p:txBody>
      </p:sp>
    </p:spTree>
    <p:extLst>
      <p:ext uri="{BB962C8B-B14F-4D97-AF65-F5344CB8AC3E}">
        <p14:creationId xmlns:p14="http://schemas.microsoft.com/office/powerpoint/2010/main" val="1783513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ile"/>
          <p:cNvSpPr>
            <a:spLocks noEditPoints="1" noChangeArrowheads="1"/>
          </p:cNvSpPr>
          <p:nvPr/>
        </p:nvSpPr>
        <p:spPr bwMode="auto">
          <a:xfrm>
            <a:off x="914400" y="1600200"/>
            <a:ext cx="7315200" cy="4114800"/>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CCCC"/>
          </a:solidFill>
          <a:ln w="9525">
            <a:solidFill>
              <a:srgbClr val="FF0000"/>
            </a:solidFill>
            <a:miter lim="800000"/>
            <a:headEnd/>
            <a:tailEnd/>
          </a:ln>
          <a:effectLst>
            <a:outerShdw dist="53882" dir="2700000" algn="ctr" rotWithShape="0">
              <a:srgbClr val="FF0000"/>
            </a:outerShdw>
          </a:effectLst>
        </p:spPr>
        <p:txBody>
          <a:bodyPr lIns="45720" tIns="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dirty="0" smtClean="0">
                <a:latin typeface="+mn-lt"/>
                <a:cs typeface="Tahoma" pitchFamily="34" charset="0"/>
              </a:rPr>
              <a:t>Records </a:t>
            </a:r>
            <a:r>
              <a:rPr lang="en-US" altLang="en-US" sz="3600" dirty="0">
                <a:latin typeface="+mn-lt"/>
                <a:cs typeface="Tahoma" pitchFamily="34" charset="0"/>
              </a:rPr>
              <a:t>that document non-government business or activities.  </a:t>
            </a:r>
          </a:p>
        </p:txBody>
      </p:sp>
      <p:sp>
        <p:nvSpPr>
          <p:cNvPr id="2" name="Title 1"/>
          <p:cNvSpPr>
            <a:spLocks noGrp="1"/>
          </p:cNvSpPr>
          <p:nvPr>
            <p:ph type="title"/>
          </p:nvPr>
        </p:nvSpPr>
        <p:spPr/>
        <p:txBody>
          <a:bodyPr/>
          <a:lstStyle/>
          <a:p>
            <a:r>
              <a:rPr lang="en-US" dirty="0" smtClean="0"/>
              <a:t>Personal Records</a:t>
            </a:r>
            <a:endParaRPr lang="en-US" dirty="0"/>
          </a:p>
        </p:txBody>
      </p:sp>
    </p:spTree>
    <p:extLst>
      <p:ext uri="{BB962C8B-B14F-4D97-AF65-F5344CB8AC3E}">
        <p14:creationId xmlns:p14="http://schemas.microsoft.com/office/powerpoint/2010/main" val="25912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Personal Records</a:t>
            </a:r>
          </a:p>
        </p:txBody>
      </p:sp>
      <p:sp>
        <p:nvSpPr>
          <p:cNvPr id="34819" name="Rectangle 3"/>
          <p:cNvSpPr>
            <a:spLocks noGrp="1" noChangeArrowheads="1"/>
          </p:cNvSpPr>
          <p:nvPr>
            <p:ph idx="1"/>
          </p:nvPr>
        </p:nvSpPr>
        <p:spPr/>
        <p:txBody>
          <a:bodyPr/>
          <a:lstStyle/>
          <a:p>
            <a:r>
              <a:rPr lang="en-US" altLang="en-US" smtClean="0"/>
              <a:t>Document your personal life</a:t>
            </a:r>
          </a:p>
          <a:p>
            <a:pPr lvl="1"/>
            <a:r>
              <a:rPr lang="en-US" altLang="en-US" smtClean="0"/>
              <a:t>Employee benefits</a:t>
            </a:r>
          </a:p>
          <a:p>
            <a:pPr lvl="1"/>
            <a:r>
              <a:rPr lang="en-US" altLang="en-US" smtClean="0"/>
              <a:t>Personal financial accounts</a:t>
            </a:r>
          </a:p>
          <a:p>
            <a:pPr lvl="1"/>
            <a:r>
              <a:rPr lang="en-US" altLang="en-US" smtClean="0"/>
              <a:t>Social events with co-workers and friends, etc. </a:t>
            </a:r>
          </a:p>
          <a:p>
            <a:pPr lvl="1"/>
            <a:r>
              <a:rPr lang="en-US" altLang="en-US" smtClean="0"/>
              <a:t>Personal purchases and shopping</a:t>
            </a:r>
          </a:p>
          <a:p>
            <a:r>
              <a:rPr lang="en-US" altLang="en-US" smtClean="0"/>
              <a:t>Store personal records so they are physically separated from government records </a:t>
            </a:r>
          </a:p>
          <a:p>
            <a:r>
              <a:rPr lang="en-US" altLang="en-US" smtClean="0"/>
              <a:t>Personal records should not be created and stored using government resources</a:t>
            </a:r>
            <a:endParaRPr lang="en-US" altLang="en-US" dirty="0" smtClean="0"/>
          </a:p>
        </p:txBody>
      </p:sp>
    </p:spTree>
    <p:extLst>
      <p:ext uri="{BB962C8B-B14F-4D97-AF65-F5344CB8AC3E}">
        <p14:creationId xmlns:p14="http://schemas.microsoft.com/office/powerpoint/2010/main" val="332051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854209" y="1676400"/>
            <a:ext cx="2606675" cy="1679575"/>
          </a:xfrm>
          <a:prstGeom prst="rect">
            <a:avLst/>
          </a:prstGeom>
          <a:solidFill>
            <a:srgbClr val="FFCCCC"/>
          </a:solidFill>
          <a:ln w="9525">
            <a:solidFill>
              <a:srgbClr val="FF0000"/>
            </a:solidFill>
            <a:miter lim="800000"/>
            <a:headEnd/>
            <a:tailEnd/>
          </a:ln>
          <a:effectLst>
            <a:outerShdw dist="35921" dir="2700000" algn="ctr" rotWithShape="0">
              <a:srgbClr val="FF00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dirty="0">
                <a:latin typeface="Tahoma" pitchFamily="34" charset="0"/>
                <a:cs typeface="Tahoma" pitchFamily="34" charset="0"/>
              </a:rPr>
              <a:t>TO:</a:t>
            </a:r>
            <a:r>
              <a:rPr lang="en-US" altLang="en-US" sz="1200" dirty="0">
                <a:latin typeface="Tahoma" pitchFamily="34" charset="0"/>
                <a:cs typeface="Tahoma" pitchFamily="34" charset="0"/>
              </a:rPr>
              <a:t>  Sandy</a:t>
            </a:r>
          </a:p>
          <a:p>
            <a:pPr eaLnBrk="1" hangingPunct="1"/>
            <a:r>
              <a:rPr lang="en-US" altLang="en-US" sz="1200" b="1" dirty="0">
                <a:latin typeface="Tahoma" pitchFamily="34" charset="0"/>
                <a:cs typeface="Tahoma" pitchFamily="34" charset="0"/>
              </a:rPr>
              <a:t>FROM:</a:t>
            </a:r>
            <a:r>
              <a:rPr lang="en-US" altLang="en-US" sz="1200" dirty="0">
                <a:latin typeface="Tahoma" pitchFamily="34" charset="0"/>
                <a:cs typeface="Tahoma" pitchFamily="34" charset="0"/>
              </a:rPr>
              <a:t>  Debbie</a:t>
            </a:r>
          </a:p>
          <a:p>
            <a:pPr eaLnBrk="1" hangingPunct="1"/>
            <a:r>
              <a:rPr lang="en-US" altLang="en-US" sz="1200" b="1" dirty="0">
                <a:latin typeface="Tahoma" pitchFamily="34" charset="0"/>
                <a:cs typeface="Tahoma" pitchFamily="34" charset="0"/>
              </a:rPr>
              <a:t>SUBJECT:</a:t>
            </a:r>
            <a:r>
              <a:rPr lang="en-US" altLang="en-US" sz="1200" dirty="0">
                <a:latin typeface="Tahoma" pitchFamily="34" charset="0"/>
                <a:cs typeface="Tahoma" pitchFamily="34" charset="0"/>
              </a:rPr>
              <a:t>  Good luck!</a:t>
            </a:r>
          </a:p>
          <a:p>
            <a:pPr eaLnBrk="1" hangingPunct="1"/>
            <a:r>
              <a:rPr lang="en-US" altLang="en-US" sz="1200" dirty="0">
                <a:latin typeface="Tahoma" pitchFamily="34" charset="0"/>
                <a:cs typeface="Tahoma" pitchFamily="34" charset="0"/>
              </a:rPr>
              <a:t>Congratulations on your new job!  It has been great working with you these past three years.  Keep in touch!  </a:t>
            </a:r>
          </a:p>
        </p:txBody>
      </p:sp>
      <p:sp>
        <p:nvSpPr>
          <p:cNvPr id="35843" name="Text Box 3"/>
          <p:cNvSpPr txBox="1">
            <a:spLocks noChangeArrowheads="1"/>
          </p:cNvSpPr>
          <p:nvPr/>
        </p:nvSpPr>
        <p:spPr bwMode="auto">
          <a:xfrm>
            <a:off x="5327784" y="1676400"/>
            <a:ext cx="2659063" cy="1679575"/>
          </a:xfrm>
          <a:prstGeom prst="rect">
            <a:avLst/>
          </a:prstGeom>
          <a:solidFill>
            <a:srgbClr val="FFCCCC"/>
          </a:solidFill>
          <a:ln w="9525">
            <a:solidFill>
              <a:srgbClr val="FF0000"/>
            </a:solidFill>
            <a:miter lim="800000"/>
            <a:headEnd/>
            <a:tailEnd/>
          </a:ln>
          <a:effectLst>
            <a:outerShdw dist="35921" dir="2700000" algn="ctr" rotWithShape="0">
              <a:srgbClr val="FF00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latin typeface="Tahoma" pitchFamily="34" charset="0"/>
                <a:cs typeface="Tahoma" pitchFamily="34" charset="0"/>
              </a:rPr>
              <a:t>TO:</a:t>
            </a:r>
            <a:r>
              <a:rPr lang="en-US" altLang="en-US" sz="1200">
                <a:latin typeface="Tahoma" pitchFamily="34" charset="0"/>
                <a:cs typeface="Tahoma" pitchFamily="34" charset="0"/>
              </a:rPr>
              <a:t>  Jane Smith</a:t>
            </a:r>
          </a:p>
          <a:p>
            <a:pPr eaLnBrk="1" hangingPunct="1"/>
            <a:r>
              <a:rPr lang="en-US" altLang="en-US" sz="1200" b="1">
                <a:latin typeface="Tahoma" pitchFamily="34" charset="0"/>
                <a:cs typeface="Tahoma" pitchFamily="34" charset="0"/>
              </a:rPr>
              <a:t>FROM:</a:t>
            </a:r>
            <a:r>
              <a:rPr lang="en-US" altLang="en-US" sz="1200">
                <a:latin typeface="Tahoma" pitchFamily="34" charset="0"/>
                <a:cs typeface="Tahoma" pitchFamily="34" charset="0"/>
              </a:rPr>
              <a:t>  John Smith</a:t>
            </a:r>
          </a:p>
          <a:p>
            <a:pPr eaLnBrk="1" hangingPunct="1"/>
            <a:r>
              <a:rPr lang="en-US" altLang="en-US" sz="1200" b="1">
                <a:latin typeface="Tahoma" pitchFamily="34" charset="0"/>
                <a:cs typeface="Tahoma" pitchFamily="34" charset="0"/>
              </a:rPr>
              <a:t>SUBJECT:</a:t>
            </a:r>
            <a:r>
              <a:rPr lang="en-US" altLang="en-US" sz="1200">
                <a:latin typeface="Tahoma" pitchFamily="34" charset="0"/>
                <a:cs typeface="Tahoma" pitchFamily="34" charset="0"/>
              </a:rPr>
              <a:t>  late</a:t>
            </a:r>
          </a:p>
          <a:p>
            <a:pPr eaLnBrk="1" hangingPunct="1"/>
            <a:r>
              <a:rPr lang="en-US" altLang="en-US" sz="1200">
                <a:latin typeface="Tahoma" pitchFamily="34" charset="0"/>
                <a:cs typeface="Tahoma" pitchFamily="34" charset="0"/>
              </a:rPr>
              <a:t>Honey.  My meeting is running later than expected.  Please save dinner for me.  Thanks. </a:t>
            </a:r>
          </a:p>
        </p:txBody>
      </p:sp>
      <p:sp>
        <p:nvSpPr>
          <p:cNvPr id="35844" name="Text Box 4"/>
          <p:cNvSpPr txBox="1">
            <a:spLocks noChangeArrowheads="1"/>
          </p:cNvSpPr>
          <p:nvPr/>
        </p:nvSpPr>
        <p:spPr bwMode="auto">
          <a:xfrm>
            <a:off x="857250" y="4159250"/>
            <a:ext cx="2552700" cy="1708150"/>
          </a:xfrm>
          <a:prstGeom prst="rect">
            <a:avLst/>
          </a:prstGeom>
          <a:solidFill>
            <a:srgbClr val="FFCCCC"/>
          </a:solidFill>
          <a:ln w="9525">
            <a:solidFill>
              <a:srgbClr val="FF0000"/>
            </a:solidFill>
            <a:miter lim="800000"/>
            <a:headEnd/>
            <a:tailEnd/>
          </a:ln>
          <a:effectLst>
            <a:outerShdw dist="35921" dir="2700000" algn="ctr" rotWithShape="0">
              <a:srgbClr val="FF00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latin typeface="Tahoma" pitchFamily="34" charset="0"/>
                <a:cs typeface="Tahoma" pitchFamily="34" charset="0"/>
              </a:rPr>
              <a:t>TO:</a:t>
            </a:r>
            <a:r>
              <a:rPr lang="en-US" altLang="en-US" sz="1200">
                <a:latin typeface="Tahoma" pitchFamily="34" charset="0"/>
                <a:cs typeface="Tahoma" pitchFamily="34" charset="0"/>
              </a:rPr>
              <a:t>  All Division Employees</a:t>
            </a:r>
          </a:p>
          <a:p>
            <a:pPr eaLnBrk="1" hangingPunct="1"/>
            <a:r>
              <a:rPr lang="en-US" altLang="en-US" sz="1200" b="1">
                <a:latin typeface="Tahoma" pitchFamily="34" charset="0"/>
                <a:cs typeface="Tahoma" pitchFamily="34" charset="0"/>
              </a:rPr>
              <a:t>FROM:</a:t>
            </a:r>
            <a:r>
              <a:rPr lang="en-US" altLang="en-US" sz="1200">
                <a:latin typeface="Tahoma" pitchFamily="34" charset="0"/>
                <a:cs typeface="Tahoma" pitchFamily="34" charset="0"/>
              </a:rPr>
              <a:t>  Bob Jones, Director</a:t>
            </a:r>
          </a:p>
          <a:p>
            <a:pPr eaLnBrk="1" hangingPunct="1"/>
            <a:r>
              <a:rPr lang="en-US" altLang="en-US" sz="1200" b="1">
                <a:latin typeface="Tahoma" pitchFamily="34" charset="0"/>
                <a:cs typeface="Tahoma" pitchFamily="34" charset="0"/>
              </a:rPr>
              <a:t>SUBJECT:</a:t>
            </a:r>
            <a:r>
              <a:rPr lang="en-US" altLang="en-US" sz="1200">
                <a:latin typeface="Tahoma" pitchFamily="34" charset="0"/>
                <a:cs typeface="Tahoma" pitchFamily="34" charset="0"/>
              </a:rPr>
              <a:t>  holiday</a:t>
            </a:r>
          </a:p>
          <a:p>
            <a:pPr eaLnBrk="1" hangingPunct="1"/>
            <a:r>
              <a:rPr lang="en-US" altLang="en-US" sz="1200">
                <a:latin typeface="Tahoma" pitchFamily="34" charset="0"/>
                <a:cs typeface="Tahoma" pitchFamily="34" charset="0"/>
              </a:rPr>
              <a:t>This year’s annual holiday buffet will be held on December 22 at noon in the conference room.  Please remember to sign-up to bring a dish to pass. </a:t>
            </a:r>
          </a:p>
        </p:txBody>
      </p:sp>
      <p:sp>
        <p:nvSpPr>
          <p:cNvPr id="35845" name="Text Box 5"/>
          <p:cNvSpPr txBox="1">
            <a:spLocks noChangeArrowheads="1"/>
          </p:cNvSpPr>
          <p:nvPr/>
        </p:nvSpPr>
        <p:spPr bwMode="auto">
          <a:xfrm>
            <a:off x="5330825" y="4159250"/>
            <a:ext cx="2659063" cy="1708150"/>
          </a:xfrm>
          <a:prstGeom prst="rect">
            <a:avLst/>
          </a:prstGeom>
          <a:solidFill>
            <a:srgbClr val="FFCCCC"/>
          </a:solidFill>
          <a:ln w="9525">
            <a:solidFill>
              <a:srgbClr val="FF0000"/>
            </a:solidFill>
            <a:miter lim="800000"/>
            <a:headEnd/>
            <a:tailEnd/>
          </a:ln>
          <a:effectLst>
            <a:outerShdw dist="35921" dir="2700000" algn="ctr" rotWithShape="0">
              <a:srgbClr val="FF0000"/>
            </a:outerShdw>
          </a:effec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b="1">
                <a:latin typeface="Tahoma" pitchFamily="34" charset="0"/>
                <a:cs typeface="Tahoma" pitchFamily="34" charset="0"/>
              </a:rPr>
              <a:t>TO:</a:t>
            </a:r>
            <a:r>
              <a:rPr lang="en-US" altLang="en-US" sz="1200">
                <a:latin typeface="Tahoma" pitchFamily="34" charset="0"/>
                <a:cs typeface="Tahoma" pitchFamily="34" charset="0"/>
              </a:rPr>
              <a:t>  Fairlane Building Employees</a:t>
            </a:r>
          </a:p>
          <a:p>
            <a:pPr eaLnBrk="1" hangingPunct="1"/>
            <a:r>
              <a:rPr lang="en-US" altLang="en-US" sz="1200" b="1">
                <a:latin typeface="Tahoma" pitchFamily="34" charset="0"/>
                <a:cs typeface="Tahoma" pitchFamily="34" charset="0"/>
              </a:rPr>
              <a:t>FROM:</a:t>
            </a:r>
            <a:r>
              <a:rPr lang="en-US" altLang="en-US" sz="1200">
                <a:latin typeface="Tahoma" pitchFamily="34" charset="0"/>
                <a:cs typeface="Tahoma" pitchFamily="34" charset="0"/>
              </a:rPr>
              <a:t>  Phyllis</a:t>
            </a:r>
          </a:p>
          <a:p>
            <a:pPr eaLnBrk="1" hangingPunct="1"/>
            <a:r>
              <a:rPr lang="en-US" altLang="en-US" sz="1200" b="1">
                <a:latin typeface="Tahoma" pitchFamily="34" charset="0"/>
                <a:cs typeface="Tahoma" pitchFamily="34" charset="0"/>
              </a:rPr>
              <a:t>SUBJECT:</a:t>
            </a:r>
            <a:r>
              <a:rPr lang="en-US" altLang="en-US" sz="1200">
                <a:latin typeface="Tahoma" pitchFamily="34" charset="0"/>
                <a:cs typeface="Tahoma" pitchFamily="34" charset="0"/>
              </a:rPr>
              <a:t>  car</a:t>
            </a:r>
          </a:p>
          <a:p>
            <a:pPr eaLnBrk="1" hangingPunct="1"/>
            <a:r>
              <a:rPr lang="en-US" altLang="en-US" sz="1200">
                <a:latin typeface="Tahoma" pitchFamily="34" charset="0"/>
                <a:cs typeface="Tahoma" pitchFamily="34" charset="0"/>
              </a:rPr>
              <a:t>FYI.  I noticed that a blue Oldsmobile in the parking lot with the license plate XYZ 123 has its lights on.</a:t>
            </a:r>
          </a:p>
        </p:txBody>
      </p:sp>
      <p:sp>
        <p:nvSpPr>
          <p:cNvPr id="35846" name="Line 7"/>
          <p:cNvSpPr>
            <a:spLocks noChangeShapeType="1"/>
          </p:cNvSpPr>
          <p:nvPr/>
        </p:nvSpPr>
        <p:spPr bwMode="auto">
          <a:xfrm>
            <a:off x="857250" y="4159250"/>
            <a:ext cx="1295400"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8"/>
          <p:cNvSpPr>
            <a:spLocks noChangeShapeType="1"/>
          </p:cNvSpPr>
          <p:nvPr/>
        </p:nvSpPr>
        <p:spPr bwMode="auto">
          <a:xfrm flipH="1">
            <a:off x="2152650" y="4159250"/>
            <a:ext cx="1257300"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9"/>
          <p:cNvSpPr>
            <a:spLocks noChangeShapeType="1"/>
          </p:cNvSpPr>
          <p:nvPr/>
        </p:nvSpPr>
        <p:spPr bwMode="auto">
          <a:xfrm flipV="1">
            <a:off x="857250" y="5013325"/>
            <a:ext cx="1025525" cy="854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Line 10"/>
          <p:cNvSpPr>
            <a:spLocks noChangeShapeType="1"/>
          </p:cNvSpPr>
          <p:nvPr/>
        </p:nvSpPr>
        <p:spPr bwMode="auto">
          <a:xfrm flipH="1" flipV="1">
            <a:off x="2495550" y="4959350"/>
            <a:ext cx="914400"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11"/>
          <p:cNvSpPr>
            <a:spLocks noChangeShapeType="1"/>
          </p:cNvSpPr>
          <p:nvPr/>
        </p:nvSpPr>
        <p:spPr bwMode="auto">
          <a:xfrm>
            <a:off x="854209" y="1676400"/>
            <a:ext cx="1241425" cy="1066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12"/>
          <p:cNvSpPr>
            <a:spLocks noChangeShapeType="1"/>
          </p:cNvSpPr>
          <p:nvPr/>
        </p:nvSpPr>
        <p:spPr bwMode="auto">
          <a:xfrm>
            <a:off x="5327784" y="1676400"/>
            <a:ext cx="1401763" cy="1066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13"/>
          <p:cNvSpPr>
            <a:spLocks noChangeShapeType="1"/>
          </p:cNvSpPr>
          <p:nvPr/>
        </p:nvSpPr>
        <p:spPr bwMode="auto">
          <a:xfrm>
            <a:off x="5330825" y="4175125"/>
            <a:ext cx="1328738"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14"/>
          <p:cNvSpPr>
            <a:spLocks noChangeShapeType="1"/>
          </p:cNvSpPr>
          <p:nvPr/>
        </p:nvSpPr>
        <p:spPr bwMode="auto">
          <a:xfrm flipH="1">
            <a:off x="2095634" y="1676400"/>
            <a:ext cx="1365250" cy="1066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15"/>
          <p:cNvSpPr>
            <a:spLocks noChangeShapeType="1"/>
          </p:cNvSpPr>
          <p:nvPr/>
        </p:nvSpPr>
        <p:spPr bwMode="auto">
          <a:xfrm flipH="1">
            <a:off x="6745422" y="1676400"/>
            <a:ext cx="1241425" cy="10668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Line 16"/>
          <p:cNvSpPr>
            <a:spLocks noChangeShapeType="1"/>
          </p:cNvSpPr>
          <p:nvPr/>
        </p:nvSpPr>
        <p:spPr bwMode="auto">
          <a:xfrm flipH="1">
            <a:off x="6659563" y="4175125"/>
            <a:ext cx="1330325" cy="1028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Line 17"/>
          <p:cNvSpPr>
            <a:spLocks noChangeShapeType="1"/>
          </p:cNvSpPr>
          <p:nvPr/>
        </p:nvSpPr>
        <p:spPr bwMode="auto">
          <a:xfrm flipV="1">
            <a:off x="854209" y="2476500"/>
            <a:ext cx="841375" cy="8794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Line 18"/>
          <p:cNvSpPr>
            <a:spLocks noChangeShapeType="1"/>
          </p:cNvSpPr>
          <p:nvPr/>
        </p:nvSpPr>
        <p:spPr bwMode="auto">
          <a:xfrm flipV="1">
            <a:off x="5327784" y="2476500"/>
            <a:ext cx="1077913" cy="8794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Line 19"/>
          <p:cNvSpPr>
            <a:spLocks noChangeShapeType="1"/>
          </p:cNvSpPr>
          <p:nvPr/>
        </p:nvSpPr>
        <p:spPr bwMode="auto">
          <a:xfrm flipV="1">
            <a:off x="5330825" y="4959350"/>
            <a:ext cx="914400" cy="9080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9" name="Line 20"/>
          <p:cNvSpPr>
            <a:spLocks noChangeShapeType="1"/>
          </p:cNvSpPr>
          <p:nvPr/>
        </p:nvSpPr>
        <p:spPr bwMode="auto">
          <a:xfrm flipH="1" flipV="1">
            <a:off x="2432184" y="2516188"/>
            <a:ext cx="1028700" cy="8397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Line 21"/>
          <p:cNvSpPr>
            <a:spLocks noChangeShapeType="1"/>
          </p:cNvSpPr>
          <p:nvPr/>
        </p:nvSpPr>
        <p:spPr bwMode="auto">
          <a:xfrm flipH="1" flipV="1">
            <a:off x="7027997" y="2476500"/>
            <a:ext cx="974725" cy="8794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22"/>
          <p:cNvSpPr>
            <a:spLocks noChangeShapeType="1"/>
          </p:cNvSpPr>
          <p:nvPr/>
        </p:nvSpPr>
        <p:spPr bwMode="auto">
          <a:xfrm flipH="1" flipV="1">
            <a:off x="6923088" y="5013325"/>
            <a:ext cx="1066800" cy="8540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Title 1"/>
          <p:cNvSpPr>
            <a:spLocks noGrp="1"/>
          </p:cNvSpPr>
          <p:nvPr>
            <p:ph type="title"/>
          </p:nvPr>
        </p:nvSpPr>
        <p:spPr/>
        <p:txBody>
          <a:bodyPr/>
          <a:lstStyle/>
          <a:p>
            <a:r>
              <a:rPr lang="en-US" altLang="en-US" smtClean="0"/>
              <a:t>Examples of Personal Records</a:t>
            </a:r>
            <a:endParaRPr lang="en-US" altLang="en-US" dirty="0" smtClean="0"/>
          </a:p>
        </p:txBody>
      </p:sp>
    </p:spTree>
    <p:extLst>
      <p:ext uri="{BB962C8B-B14F-4D97-AF65-F5344CB8AC3E}">
        <p14:creationId xmlns:p14="http://schemas.microsoft.com/office/powerpoint/2010/main" val="887411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1143000"/>
          </a:xfrm>
        </p:spPr>
        <p:txBody>
          <a:bodyPr/>
          <a:lstStyle/>
          <a:p>
            <a:r>
              <a:rPr lang="en-US" dirty="0" smtClean="0"/>
              <a:t>Retention and Disposal Schedules</a:t>
            </a:r>
            <a:endParaRPr lang="en-US" dirty="0"/>
          </a:p>
        </p:txBody>
      </p:sp>
      <p:sp>
        <p:nvSpPr>
          <p:cNvPr id="7" name="Text Placeholder 6"/>
          <p:cNvSpPr>
            <a:spLocks noGrp="1"/>
          </p:cNvSpPr>
          <p:nvPr>
            <p:ph type="body" sz="quarter" idx="10"/>
          </p:nvPr>
        </p:nvSpPr>
        <p:spPr>
          <a:xfrm>
            <a:off x="914400" y="2971800"/>
            <a:ext cx="7315200" cy="914400"/>
          </a:xfrm>
        </p:spPr>
        <p:txBody>
          <a:bodyPr/>
          <a:lstStyle/>
          <a:p>
            <a:r>
              <a:rPr lang="en-US" dirty="0" smtClean="0"/>
              <a:t>Foundation of Records Management</a:t>
            </a:r>
            <a:endParaRPr lang="en-US" dirty="0"/>
          </a:p>
        </p:txBody>
      </p:sp>
    </p:spTree>
    <p:extLst>
      <p:ext uri="{BB962C8B-B14F-4D97-AF65-F5344CB8AC3E}">
        <p14:creationId xmlns:p14="http://schemas.microsoft.com/office/powerpoint/2010/main" val="787452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Retention and Disposal Schedules</a:t>
            </a:r>
          </a:p>
        </p:txBody>
      </p:sp>
      <p:sp>
        <p:nvSpPr>
          <p:cNvPr id="17411" name="Rectangle 3"/>
          <p:cNvSpPr>
            <a:spLocks noGrp="1" noChangeArrowheads="1"/>
          </p:cNvSpPr>
          <p:nvPr>
            <p:ph idx="1"/>
          </p:nvPr>
        </p:nvSpPr>
        <p:spPr/>
        <p:txBody>
          <a:bodyPr/>
          <a:lstStyle/>
          <a:p>
            <a:r>
              <a:rPr lang="en-US" altLang="en-US" smtClean="0"/>
              <a:t>List records created and maintained by an agency</a:t>
            </a:r>
          </a:p>
          <a:p>
            <a:r>
              <a:rPr lang="en-US" altLang="en-US" smtClean="0"/>
              <a:t>Define the retention periods for records</a:t>
            </a:r>
          </a:p>
          <a:p>
            <a:r>
              <a:rPr lang="en-US" altLang="en-US" smtClean="0"/>
              <a:t>Provide the only legal authorization for destruction</a:t>
            </a:r>
          </a:p>
          <a:p>
            <a:r>
              <a:rPr lang="en-US" altLang="en-US" smtClean="0"/>
              <a:t>Cover all records, in all formats</a:t>
            </a:r>
          </a:p>
          <a:p>
            <a:r>
              <a:rPr lang="en-US" altLang="en-US" smtClean="0"/>
              <a:t>Should reflect current organization structure and business processes</a:t>
            </a:r>
            <a:endParaRPr lang="en-US" altLang="en-US" dirty="0" smtClean="0"/>
          </a:p>
        </p:txBody>
      </p:sp>
    </p:spTree>
    <p:extLst>
      <p:ext uri="{BB962C8B-B14F-4D97-AF65-F5344CB8AC3E}">
        <p14:creationId xmlns:p14="http://schemas.microsoft.com/office/powerpoint/2010/main" val="172599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Schedule Approval Process</a:t>
            </a:r>
          </a:p>
        </p:txBody>
      </p:sp>
      <p:sp>
        <p:nvSpPr>
          <p:cNvPr id="20483" name="Rectangle 3"/>
          <p:cNvSpPr>
            <a:spLocks noGrp="1" noChangeArrowheads="1"/>
          </p:cNvSpPr>
          <p:nvPr>
            <p:ph idx="1"/>
          </p:nvPr>
        </p:nvSpPr>
        <p:spPr/>
        <p:txBody>
          <a:bodyPr/>
          <a:lstStyle/>
          <a:p>
            <a:r>
              <a:rPr lang="en-US" altLang="en-US" dirty="0" smtClean="0"/>
              <a:t>Approved schedules are legal documents</a:t>
            </a:r>
          </a:p>
          <a:p>
            <a:r>
              <a:rPr lang="en-US" altLang="en-US" dirty="0" smtClean="0"/>
              <a:t>Schedules are approved by: </a:t>
            </a:r>
          </a:p>
          <a:p>
            <a:pPr lvl="1"/>
            <a:r>
              <a:rPr lang="en-US" altLang="en-US" dirty="0" smtClean="0"/>
              <a:t>Agency representative</a:t>
            </a:r>
          </a:p>
          <a:p>
            <a:pPr lvl="1"/>
            <a:r>
              <a:rPr lang="en-US" altLang="en-US" dirty="0" smtClean="0"/>
              <a:t>Records Management Services</a:t>
            </a:r>
          </a:p>
          <a:p>
            <a:pPr lvl="1"/>
            <a:r>
              <a:rPr lang="en-US" altLang="en-US" dirty="0" smtClean="0"/>
              <a:t>Archives of Michigan</a:t>
            </a:r>
          </a:p>
          <a:p>
            <a:pPr lvl="1"/>
            <a:r>
              <a:rPr lang="en-US" altLang="en-US" dirty="0" smtClean="0"/>
              <a:t>State Administrative Board</a:t>
            </a:r>
          </a:p>
          <a:p>
            <a:endParaRPr lang="en-US" altLang="en-US" dirty="0" smtClean="0"/>
          </a:p>
        </p:txBody>
      </p:sp>
      <p:pic>
        <p:nvPicPr>
          <p:cNvPr id="7" name="Picture 2" descr="C:\Documents and Settings\wojcikc\Local Settings\Temporary Internet Files\Content.IE5\4T14NPEV\MC9001047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556358"/>
            <a:ext cx="1818742" cy="125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77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Determining Retention Periods</a:t>
            </a:r>
          </a:p>
        </p:txBody>
      </p:sp>
      <p:sp>
        <p:nvSpPr>
          <p:cNvPr id="19459" name="Rectangle 3"/>
          <p:cNvSpPr>
            <a:spLocks noGrp="1" noChangeArrowheads="1"/>
          </p:cNvSpPr>
          <p:nvPr>
            <p:ph idx="1"/>
          </p:nvPr>
        </p:nvSpPr>
        <p:spPr/>
        <p:txBody>
          <a:bodyPr/>
          <a:lstStyle/>
          <a:p>
            <a:r>
              <a:rPr lang="en-US" altLang="en-US" smtClean="0"/>
              <a:t>Keep records as long as they have:</a:t>
            </a:r>
          </a:p>
          <a:p>
            <a:pPr lvl="1"/>
            <a:r>
              <a:rPr lang="en-US" altLang="en-US" smtClean="0"/>
              <a:t>Operational/Administrative Value</a:t>
            </a:r>
          </a:p>
          <a:p>
            <a:pPr lvl="1"/>
            <a:r>
              <a:rPr lang="en-US" altLang="en-US" smtClean="0"/>
              <a:t>Fiscal Value</a:t>
            </a:r>
          </a:p>
          <a:p>
            <a:pPr lvl="1"/>
            <a:r>
              <a:rPr lang="en-US" altLang="en-US" smtClean="0"/>
              <a:t>Legal Value</a:t>
            </a:r>
          </a:p>
          <a:p>
            <a:pPr lvl="1"/>
            <a:r>
              <a:rPr lang="en-US" altLang="en-US" smtClean="0"/>
              <a:t>Historical/Archival Value</a:t>
            </a:r>
          </a:p>
          <a:p>
            <a:r>
              <a:rPr lang="en-US" altLang="en-US" smtClean="0"/>
              <a:t>Destroy records when their value ceases to exist</a:t>
            </a:r>
          </a:p>
        </p:txBody>
      </p:sp>
    </p:spTree>
    <p:extLst>
      <p:ext uri="{BB962C8B-B14F-4D97-AF65-F5344CB8AC3E}">
        <p14:creationId xmlns:p14="http://schemas.microsoft.com/office/powerpoint/2010/main" val="423871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Retention and Disposal Schedules</a:t>
            </a:r>
            <a:endParaRPr lang="en-US" dirty="0"/>
          </a:p>
        </p:txBody>
      </p:sp>
      <p:sp>
        <p:nvSpPr>
          <p:cNvPr id="3" name="Content Placeholder 2"/>
          <p:cNvSpPr>
            <a:spLocks noGrp="1"/>
          </p:cNvSpPr>
          <p:nvPr>
            <p:ph idx="1"/>
          </p:nvPr>
        </p:nvSpPr>
        <p:spPr/>
        <p:txBody>
          <a:bodyPr/>
          <a:lstStyle/>
          <a:p>
            <a:r>
              <a:rPr lang="en-US" smtClean="0"/>
              <a:t>General Schedules</a:t>
            </a:r>
          </a:p>
          <a:p>
            <a:r>
              <a:rPr lang="en-US" smtClean="0"/>
              <a:t>Agency-Specific Schedules</a:t>
            </a:r>
            <a:endParaRPr lang="en-US" dirty="0"/>
          </a:p>
        </p:txBody>
      </p:sp>
    </p:spTree>
    <p:extLst>
      <p:ext uri="{BB962C8B-B14F-4D97-AF65-F5344CB8AC3E}">
        <p14:creationId xmlns:p14="http://schemas.microsoft.com/office/powerpoint/2010/main" val="412091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General Schedules</a:t>
            </a:r>
          </a:p>
        </p:txBody>
      </p:sp>
      <p:sp>
        <p:nvSpPr>
          <p:cNvPr id="21507" name="Rectangle 3"/>
          <p:cNvSpPr>
            <a:spLocks noGrp="1" noChangeArrowheads="1"/>
          </p:cNvSpPr>
          <p:nvPr>
            <p:ph idx="1"/>
          </p:nvPr>
        </p:nvSpPr>
        <p:spPr/>
        <p:txBody>
          <a:bodyPr/>
          <a:lstStyle/>
          <a:p>
            <a:r>
              <a:rPr lang="en-US" altLang="en-US" smtClean="0"/>
              <a:t>Cover records that are common to a particular function or type of agency</a:t>
            </a:r>
          </a:p>
          <a:p>
            <a:r>
              <a:rPr lang="en-US" altLang="en-US" smtClean="0"/>
              <a:t>Records not listed on a general schedule must be listed on an agency-specific schedule</a:t>
            </a:r>
          </a:p>
          <a:p>
            <a:r>
              <a:rPr lang="en-US" altLang="en-US" smtClean="0"/>
              <a:t>Do not mandate that records be created</a:t>
            </a:r>
          </a:p>
          <a:p>
            <a:r>
              <a:rPr lang="en-US" altLang="en-US" smtClean="0"/>
              <a:t>Retention periods are minimums</a:t>
            </a:r>
          </a:p>
          <a:p>
            <a:r>
              <a:rPr lang="en-US" altLang="en-US" smtClean="0"/>
              <a:t>Applies regardless of the format of the record (paper, microfilm, electronic, etc.)</a:t>
            </a:r>
          </a:p>
          <a:p>
            <a:r>
              <a:rPr lang="en-US" altLang="en-US" smtClean="0"/>
              <a:t>Published on RMS website</a:t>
            </a:r>
            <a:endParaRPr lang="en-US" altLang="en-US" dirty="0" smtClean="0"/>
          </a:p>
        </p:txBody>
      </p:sp>
    </p:spTree>
    <p:extLst>
      <p:ext uri="{BB962C8B-B14F-4D97-AF65-F5344CB8AC3E}">
        <p14:creationId xmlns:p14="http://schemas.microsoft.com/office/powerpoint/2010/main" val="144403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Records Management Services (RMS)</a:t>
            </a:r>
            <a:endParaRPr lang="en-US" altLang="en-US" dirty="0" smtClean="0"/>
          </a:p>
        </p:txBody>
      </p:sp>
      <p:sp>
        <p:nvSpPr>
          <p:cNvPr id="12291" name="Rectangle 3"/>
          <p:cNvSpPr>
            <a:spLocks noGrp="1" noChangeArrowheads="1"/>
          </p:cNvSpPr>
          <p:nvPr>
            <p:ph idx="1"/>
          </p:nvPr>
        </p:nvSpPr>
        <p:spPr/>
        <p:txBody>
          <a:bodyPr/>
          <a:lstStyle/>
          <a:p>
            <a:r>
              <a:rPr lang="en-US" altLang="en-US" smtClean="0"/>
              <a:t>Retention and Disposal Schedule development, review and approval</a:t>
            </a:r>
          </a:p>
          <a:p>
            <a:r>
              <a:rPr lang="en-US" altLang="en-US" smtClean="0"/>
              <a:t>Recordkeeping system consulting</a:t>
            </a:r>
          </a:p>
          <a:p>
            <a:r>
              <a:rPr lang="en-US" altLang="en-US" smtClean="0"/>
              <a:t>Imaging and document management services</a:t>
            </a:r>
          </a:p>
          <a:p>
            <a:r>
              <a:rPr lang="en-US" altLang="en-US" smtClean="0"/>
              <a:t>Education and training</a:t>
            </a:r>
          </a:p>
          <a:p>
            <a:r>
              <a:rPr lang="en-US" altLang="en-US" smtClean="0"/>
              <a:t>Records storage services</a:t>
            </a:r>
            <a:endParaRPr lang="en-US" altLang="en-US" dirty="0" smtClean="0"/>
          </a:p>
        </p:txBody>
      </p:sp>
    </p:spTree>
    <p:extLst>
      <p:ext uri="{BB962C8B-B14F-4D97-AF65-F5344CB8AC3E}">
        <p14:creationId xmlns:p14="http://schemas.microsoft.com/office/powerpoint/2010/main" val="3699075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General Schedules - Local</a:t>
            </a:r>
            <a:endParaRPr lang="en-US" altLang="en-US" dirty="0" smtClean="0"/>
          </a:p>
        </p:txBody>
      </p:sp>
      <p:sp>
        <p:nvSpPr>
          <p:cNvPr id="23555" name="Rectangle 3"/>
          <p:cNvSpPr>
            <a:spLocks noGrp="1" noChangeArrowheads="1"/>
          </p:cNvSpPr>
          <p:nvPr>
            <p:ph idx="1"/>
          </p:nvPr>
        </p:nvSpPr>
        <p:spPr/>
        <p:txBody>
          <a:bodyPr>
            <a:normAutofit fontScale="85000" lnSpcReduction="20000"/>
          </a:bodyPr>
          <a:lstStyle/>
          <a:p>
            <a:pPr marL="0" indent="0">
              <a:buNone/>
            </a:pPr>
            <a:r>
              <a:rPr lang="en-US" altLang="en-US" dirty="0" smtClean="0"/>
              <a:t>GS #1:  </a:t>
            </a:r>
            <a:r>
              <a:rPr lang="en-US" altLang="en-US" dirty="0" err="1" smtClean="0">
                <a:hlinkClick r:id="rId2"/>
              </a:rPr>
              <a:t>Nonrecord</a:t>
            </a:r>
            <a:r>
              <a:rPr lang="en-US" altLang="en-US" dirty="0" smtClean="0">
                <a:hlinkClick r:id="rId2"/>
              </a:rPr>
              <a:t> Material Defined </a:t>
            </a:r>
            <a:endParaRPr lang="en-US" altLang="en-US" dirty="0" smtClean="0"/>
          </a:p>
          <a:p>
            <a:pPr marL="0" indent="0">
              <a:buNone/>
            </a:pPr>
            <a:r>
              <a:rPr lang="en-US" altLang="en-US" dirty="0" smtClean="0"/>
              <a:t>GS #2:  </a:t>
            </a:r>
            <a:r>
              <a:rPr lang="en-US" altLang="en-US" dirty="0" smtClean="0">
                <a:hlinkClick r:id="rId3"/>
              </a:rPr>
              <a:t>Public Schools  </a:t>
            </a:r>
            <a:endParaRPr lang="en-US" altLang="en-US" dirty="0" smtClean="0"/>
          </a:p>
          <a:p>
            <a:pPr marL="0" indent="0">
              <a:buNone/>
            </a:pPr>
            <a:r>
              <a:rPr lang="en-US" altLang="en-US" dirty="0" smtClean="0"/>
              <a:t>GS #3:  </a:t>
            </a:r>
            <a:r>
              <a:rPr lang="en-US" altLang="en-US" dirty="0" smtClean="0">
                <a:hlinkClick r:id="rId4"/>
              </a:rPr>
              <a:t>County Registers of Deeds </a:t>
            </a:r>
            <a:endParaRPr lang="en-US" altLang="en-US" dirty="0" smtClean="0"/>
          </a:p>
          <a:p>
            <a:pPr marL="0" indent="0">
              <a:buNone/>
            </a:pPr>
            <a:r>
              <a:rPr lang="en-US" altLang="en-US" dirty="0" smtClean="0"/>
              <a:t>GS #6:  </a:t>
            </a:r>
            <a:r>
              <a:rPr lang="en-US" altLang="en-US" dirty="0" smtClean="0">
                <a:hlinkClick r:id="rId5"/>
              </a:rPr>
              <a:t>County Clerks  </a:t>
            </a:r>
            <a:endParaRPr lang="en-US" altLang="en-US" dirty="0" smtClean="0"/>
          </a:p>
          <a:p>
            <a:pPr marL="0" indent="0">
              <a:buNone/>
            </a:pPr>
            <a:r>
              <a:rPr lang="en-US" altLang="en-US" dirty="0" smtClean="0"/>
              <a:t>GS #7:  </a:t>
            </a:r>
            <a:r>
              <a:rPr lang="en-US" altLang="en-US" dirty="0" smtClean="0">
                <a:hlinkClick r:id="rId6"/>
              </a:rPr>
              <a:t>Local Health Departments  </a:t>
            </a:r>
            <a:endParaRPr lang="en-US" altLang="en-US" dirty="0" smtClean="0"/>
          </a:p>
          <a:p>
            <a:pPr marL="0" indent="0">
              <a:buNone/>
            </a:pPr>
            <a:r>
              <a:rPr lang="en-US" altLang="en-US" dirty="0" smtClean="0"/>
              <a:t>GS #8:  </a:t>
            </a:r>
            <a:r>
              <a:rPr lang="en-US" altLang="en-US" dirty="0" smtClean="0">
                <a:hlinkClick r:id="rId7"/>
              </a:rPr>
              <a:t>Cities and Villages </a:t>
            </a:r>
            <a:r>
              <a:rPr lang="en-US" altLang="en-US" dirty="0" smtClean="0"/>
              <a:t> </a:t>
            </a:r>
          </a:p>
          <a:p>
            <a:pPr marL="0" indent="0">
              <a:buNone/>
            </a:pPr>
            <a:r>
              <a:rPr lang="en-US" altLang="en-US" dirty="0" smtClean="0"/>
              <a:t>GS #9:  </a:t>
            </a:r>
            <a:r>
              <a:rPr lang="en-US" altLang="en-US" dirty="0" smtClean="0">
                <a:hlinkClick r:id="rId8"/>
              </a:rPr>
              <a:t>County Roads Commissions</a:t>
            </a:r>
            <a:endParaRPr lang="en-US" altLang="en-US" dirty="0" smtClean="0"/>
          </a:p>
          <a:p>
            <a:pPr marL="0" indent="0">
              <a:buNone/>
            </a:pPr>
            <a:r>
              <a:rPr lang="en-US" altLang="en-US" dirty="0" smtClean="0"/>
              <a:t>GS #10:  </a:t>
            </a:r>
            <a:r>
              <a:rPr lang="en-US" dirty="0" smtClean="0">
                <a:hlinkClick r:id="rId9"/>
              </a:rPr>
              <a:t>Townships </a:t>
            </a:r>
            <a:r>
              <a:rPr lang="en-US" altLang="en-US" dirty="0" smtClean="0">
                <a:hlinkClick r:id="rId9"/>
              </a:rPr>
              <a:t> </a:t>
            </a:r>
            <a:endParaRPr lang="en-US" altLang="en-US" dirty="0" smtClean="0"/>
          </a:p>
          <a:p>
            <a:pPr marL="0" indent="0">
              <a:buNone/>
            </a:pPr>
            <a:r>
              <a:rPr lang="en-US" altLang="en-US" dirty="0" smtClean="0"/>
              <a:t>GS #11:  </a:t>
            </a:r>
            <a:r>
              <a:rPr lang="en-US" altLang="en-US" dirty="0" smtClean="0">
                <a:hlinkClick r:id="rId10"/>
              </a:rPr>
              <a:t>Local Law Enforcement </a:t>
            </a:r>
            <a:endParaRPr lang="en-US" altLang="en-US" dirty="0" smtClean="0"/>
          </a:p>
          <a:p>
            <a:pPr marL="0" indent="0">
              <a:buNone/>
            </a:pPr>
            <a:r>
              <a:rPr lang="en-US" altLang="en-US" dirty="0" smtClean="0"/>
              <a:t>GS #16:  </a:t>
            </a:r>
            <a:r>
              <a:rPr lang="en-US" altLang="en-US" dirty="0" smtClean="0">
                <a:hlinkClick r:id="rId11"/>
              </a:rPr>
              <a:t>Trial Courts </a:t>
            </a:r>
            <a:endParaRPr lang="en-US" altLang="en-US" dirty="0" smtClean="0"/>
          </a:p>
          <a:p>
            <a:pPr marL="0" indent="0">
              <a:buNone/>
            </a:pPr>
            <a:r>
              <a:rPr lang="en-US" altLang="en-US" dirty="0" smtClean="0"/>
              <a:t>GS #17:  </a:t>
            </a:r>
            <a:r>
              <a:rPr lang="en-US" altLang="en-US" dirty="0" smtClean="0">
                <a:hlinkClick r:id="rId12"/>
              </a:rPr>
              <a:t>Public Libraries </a:t>
            </a:r>
            <a:endParaRPr lang="en-US" altLang="en-US" dirty="0" smtClean="0"/>
          </a:p>
          <a:p>
            <a:pPr marL="0" indent="0">
              <a:buNone/>
            </a:pPr>
            <a:r>
              <a:rPr lang="en-US" altLang="en-US" dirty="0" smtClean="0"/>
              <a:t>GS #18:  </a:t>
            </a:r>
            <a:r>
              <a:rPr lang="en-US" altLang="en-US" dirty="0" smtClean="0">
                <a:hlinkClick r:id="rId13"/>
              </a:rPr>
              <a:t>Fire/Ambulance Departments </a:t>
            </a:r>
            <a:endParaRPr lang="en-US" altLang="en-US" dirty="0" smtClean="0"/>
          </a:p>
          <a:p>
            <a:pPr marL="0" indent="0">
              <a:buNone/>
            </a:pPr>
            <a:r>
              <a:rPr lang="en-US" altLang="en-US" dirty="0" smtClean="0"/>
              <a:t>GS #19:  </a:t>
            </a:r>
            <a:r>
              <a:rPr lang="en-US" altLang="en-US" dirty="0" smtClean="0">
                <a:hlinkClick r:id="rId14"/>
              </a:rPr>
              <a:t>Prosecuting Attorneys </a:t>
            </a:r>
            <a:endParaRPr lang="en-US" altLang="en-US" dirty="0" smtClean="0"/>
          </a:p>
          <a:p>
            <a:pPr marL="0" indent="0">
              <a:buNone/>
            </a:pPr>
            <a:r>
              <a:rPr lang="en-US" altLang="en-US" dirty="0" smtClean="0"/>
              <a:t>GS #20:  </a:t>
            </a:r>
            <a:r>
              <a:rPr lang="en-US" altLang="en-US" dirty="0" smtClean="0">
                <a:hlinkClick r:id="rId15"/>
              </a:rPr>
              <a:t>Community Mental Health Services </a:t>
            </a:r>
            <a:endParaRPr lang="en-US" altLang="en-US" dirty="0"/>
          </a:p>
        </p:txBody>
      </p:sp>
      <p:sp>
        <p:nvSpPr>
          <p:cNvPr id="2" name="Rectangle 1"/>
          <p:cNvSpPr/>
          <p:nvPr/>
        </p:nvSpPr>
        <p:spPr>
          <a:xfrm>
            <a:off x="228600" y="4876800"/>
            <a:ext cx="3200400" cy="381000"/>
          </a:xfrm>
          <a:prstGeom prst="rect">
            <a:avLst/>
          </a:prstGeom>
          <a:solidFill>
            <a:srgbClr val="FFFFCC">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91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tLang="en-US" smtClean="0"/>
              <a:t>General Schedules - Local</a:t>
            </a:r>
            <a:endParaRPr lang="en-US" altLang="en-US" dirty="0" smtClean="0"/>
          </a:p>
        </p:txBody>
      </p:sp>
      <p:sp>
        <p:nvSpPr>
          <p:cNvPr id="24579" name="Rectangle 5"/>
          <p:cNvSpPr>
            <a:spLocks noGrp="1" noChangeArrowheads="1"/>
          </p:cNvSpPr>
          <p:nvPr>
            <p:ph idx="1"/>
          </p:nvPr>
        </p:nvSpPr>
        <p:spPr/>
        <p:txBody>
          <a:bodyPr>
            <a:normAutofit fontScale="85000" lnSpcReduction="20000"/>
          </a:bodyPr>
          <a:lstStyle/>
          <a:p>
            <a:pPr marL="0" indent="0">
              <a:buNone/>
            </a:pPr>
            <a:r>
              <a:rPr lang="en-US" altLang="en-US" dirty="0" smtClean="0"/>
              <a:t>GS #21:  </a:t>
            </a:r>
            <a:r>
              <a:rPr lang="en-US" altLang="en-US" dirty="0" smtClean="0">
                <a:hlinkClick r:id="rId2"/>
              </a:rPr>
              <a:t>County Veterans Affairs</a:t>
            </a:r>
            <a:r>
              <a:rPr lang="en-US" altLang="en-US" dirty="0" smtClean="0"/>
              <a:t> </a:t>
            </a:r>
          </a:p>
          <a:p>
            <a:pPr marL="0" indent="0">
              <a:buNone/>
            </a:pPr>
            <a:r>
              <a:rPr lang="en-US" altLang="en-US" dirty="0" smtClean="0"/>
              <a:t>GS #22:  </a:t>
            </a:r>
            <a:r>
              <a:rPr lang="en-US" altLang="en-US" dirty="0" smtClean="0">
                <a:hlinkClick r:id="rId3"/>
              </a:rPr>
              <a:t>Veterans Trust Fund</a:t>
            </a:r>
            <a:r>
              <a:rPr lang="en-US" altLang="en-US" dirty="0" smtClean="0"/>
              <a:t> </a:t>
            </a:r>
          </a:p>
          <a:p>
            <a:pPr marL="0" indent="0">
              <a:buNone/>
            </a:pPr>
            <a:r>
              <a:rPr lang="en-US" altLang="en-US" dirty="0" smtClean="0"/>
              <a:t>GS #23:  </a:t>
            </a:r>
            <a:r>
              <a:rPr lang="en-US" altLang="en-US" dirty="0" smtClean="0">
                <a:hlinkClick r:id="rId4"/>
              </a:rPr>
              <a:t>Elections Records </a:t>
            </a:r>
            <a:r>
              <a:rPr lang="en-US" altLang="en-US" dirty="0" smtClean="0"/>
              <a:t> </a:t>
            </a:r>
          </a:p>
          <a:p>
            <a:pPr marL="0" indent="0">
              <a:buNone/>
            </a:pPr>
            <a:r>
              <a:rPr lang="en-US" altLang="en-US" dirty="0" smtClean="0"/>
              <a:t>GS #24:  </a:t>
            </a:r>
            <a:r>
              <a:rPr lang="en-US" altLang="en-US" dirty="0" smtClean="0">
                <a:hlinkClick r:id="rId5"/>
              </a:rPr>
              <a:t>City and Village Clerks</a:t>
            </a:r>
            <a:endParaRPr lang="en-US" altLang="en-US" dirty="0" smtClean="0"/>
          </a:p>
          <a:p>
            <a:pPr marL="0" indent="0">
              <a:buNone/>
            </a:pPr>
            <a:r>
              <a:rPr lang="en-US" altLang="en-US" dirty="0" smtClean="0"/>
              <a:t>GS #25:  </a:t>
            </a:r>
            <a:r>
              <a:rPr lang="en-US" altLang="en-US" dirty="0" smtClean="0">
                <a:hlinkClick r:id="rId6"/>
              </a:rPr>
              <a:t>Township Clerks </a:t>
            </a:r>
            <a:r>
              <a:rPr lang="en-US" altLang="en-US" dirty="0" smtClean="0"/>
              <a:t> </a:t>
            </a:r>
          </a:p>
          <a:p>
            <a:pPr marL="0" indent="0">
              <a:buNone/>
            </a:pPr>
            <a:r>
              <a:rPr lang="en-US" altLang="en-US" dirty="0" smtClean="0"/>
              <a:t>GS #26:  </a:t>
            </a:r>
            <a:r>
              <a:rPr lang="en-US" altLang="en-US" dirty="0" smtClean="0">
                <a:hlinkClick r:id="rId7"/>
              </a:rPr>
              <a:t>Local Government Human Resources </a:t>
            </a:r>
            <a:r>
              <a:rPr lang="en-US" altLang="en-US" dirty="0" smtClean="0"/>
              <a:t> </a:t>
            </a:r>
          </a:p>
          <a:p>
            <a:pPr marL="0" indent="0">
              <a:buNone/>
            </a:pPr>
            <a:r>
              <a:rPr lang="en-US" altLang="en-US" dirty="0" smtClean="0"/>
              <a:t>GS #27:  </a:t>
            </a:r>
            <a:r>
              <a:rPr lang="en-US" altLang="en-US" dirty="0" smtClean="0">
                <a:hlinkClick r:id="rId8"/>
              </a:rPr>
              <a:t>County Treasurers </a:t>
            </a:r>
            <a:r>
              <a:rPr lang="en-US" altLang="en-US" dirty="0" smtClean="0"/>
              <a:t> </a:t>
            </a:r>
          </a:p>
          <a:p>
            <a:pPr marL="0" indent="0">
              <a:buNone/>
            </a:pPr>
            <a:r>
              <a:rPr lang="en-US" altLang="en-US" dirty="0" smtClean="0"/>
              <a:t>GS #28:  </a:t>
            </a:r>
            <a:r>
              <a:rPr lang="en-US" altLang="en-US" dirty="0" smtClean="0">
                <a:hlinkClick r:id="rId9"/>
              </a:rPr>
              <a:t>City and Village Treasurers</a:t>
            </a:r>
            <a:r>
              <a:rPr lang="en-US" altLang="en-US" dirty="0" smtClean="0"/>
              <a:t> </a:t>
            </a:r>
          </a:p>
          <a:p>
            <a:pPr marL="0" indent="0">
              <a:buNone/>
            </a:pPr>
            <a:r>
              <a:rPr lang="en-US" altLang="en-US" dirty="0" smtClean="0"/>
              <a:t>GS #29:  </a:t>
            </a:r>
            <a:r>
              <a:rPr lang="en-US" altLang="en-US" dirty="0" smtClean="0">
                <a:hlinkClick r:id="rId10"/>
              </a:rPr>
              <a:t>Township Treasurers</a:t>
            </a:r>
            <a:r>
              <a:rPr lang="en-US" altLang="en-US" dirty="0" smtClean="0"/>
              <a:t> </a:t>
            </a:r>
          </a:p>
          <a:p>
            <a:pPr marL="0" indent="0">
              <a:buNone/>
            </a:pPr>
            <a:r>
              <a:rPr lang="en-US" altLang="en-US" dirty="0" smtClean="0"/>
              <a:t>GS #30:  </a:t>
            </a:r>
            <a:r>
              <a:rPr lang="en-US" altLang="en-US" dirty="0" smtClean="0">
                <a:hlinkClick r:id="rId11"/>
              </a:rPr>
              <a:t>Local Government Information Technology</a:t>
            </a:r>
            <a:r>
              <a:rPr lang="en-US" altLang="en-US" dirty="0" smtClean="0"/>
              <a:t> </a:t>
            </a:r>
          </a:p>
          <a:p>
            <a:pPr marL="0" indent="0">
              <a:buNone/>
            </a:pPr>
            <a:r>
              <a:rPr lang="en-US" altLang="en-US" dirty="0" smtClean="0"/>
              <a:t>GS #31:  </a:t>
            </a:r>
            <a:r>
              <a:rPr lang="en-US" altLang="en-US" dirty="0" smtClean="0">
                <a:hlinkClick r:id="rId12"/>
              </a:rPr>
              <a:t>Local Government Financial Records</a:t>
            </a:r>
            <a:r>
              <a:rPr lang="en-US" altLang="en-US" dirty="0" smtClean="0"/>
              <a:t> </a:t>
            </a:r>
          </a:p>
          <a:p>
            <a:pPr marL="0" indent="0">
              <a:buNone/>
            </a:pPr>
            <a:r>
              <a:rPr lang="en-US" altLang="en-US" dirty="0" smtClean="0"/>
              <a:t>GS #32:  </a:t>
            </a:r>
            <a:r>
              <a:rPr lang="en-US" altLang="en-US" dirty="0" smtClean="0">
                <a:hlinkClick r:id="rId13"/>
              </a:rPr>
              <a:t>Local Government Parks and Recreation Departments</a:t>
            </a:r>
            <a:r>
              <a:rPr lang="en-US" altLang="en-US" dirty="0" smtClean="0"/>
              <a:t> </a:t>
            </a:r>
          </a:p>
          <a:p>
            <a:pPr marL="0" indent="0">
              <a:buNone/>
            </a:pPr>
            <a:r>
              <a:rPr lang="en-US" altLang="en-US" dirty="0" smtClean="0"/>
              <a:t>GS #34:  </a:t>
            </a:r>
            <a:r>
              <a:rPr lang="en-US" altLang="en-US" dirty="0" smtClean="0">
                <a:hlinkClick r:id="rId14"/>
              </a:rPr>
              <a:t>Local 9-1-1 Call Centers</a:t>
            </a:r>
            <a:r>
              <a:rPr lang="en-US" altLang="en-US" dirty="0" smtClean="0"/>
              <a:t> </a:t>
            </a:r>
          </a:p>
          <a:p>
            <a:pPr marL="0" indent="0">
              <a:buNone/>
            </a:pPr>
            <a:r>
              <a:rPr lang="en-US" altLang="en-US" dirty="0" smtClean="0"/>
              <a:t>GS #36:  </a:t>
            </a:r>
            <a:r>
              <a:rPr lang="en-US" altLang="en-US" dirty="0" smtClean="0">
                <a:hlinkClick r:id="rId15"/>
              </a:rPr>
              <a:t>Drain and Water Resources Commissioners</a:t>
            </a:r>
            <a:endParaRPr lang="en-US" altLang="en-US" dirty="0"/>
          </a:p>
        </p:txBody>
      </p:sp>
    </p:spTree>
    <p:extLst>
      <p:ext uri="{BB962C8B-B14F-4D97-AF65-F5344CB8AC3E}">
        <p14:creationId xmlns:p14="http://schemas.microsoft.com/office/powerpoint/2010/main" val="229018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Agency-Specific Schedules</a:t>
            </a:r>
            <a:endParaRPr lang="en-US" altLang="en-US" dirty="0" smtClean="0"/>
          </a:p>
        </p:txBody>
      </p:sp>
      <p:sp>
        <p:nvSpPr>
          <p:cNvPr id="27651" name="Rectangle 3"/>
          <p:cNvSpPr>
            <a:spLocks noGrp="1" noChangeArrowheads="1"/>
          </p:cNvSpPr>
          <p:nvPr>
            <p:ph idx="1"/>
          </p:nvPr>
        </p:nvSpPr>
        <p:spPr/>
        <p:txBody>
          <a:bodyPr/>
          <a:lstStyle/>
          <a:p>
            <a:r>
              <a:rPr lang="en-US" dirty="0" smtClean="0"/>
              <a:t>Cover records that are unique to the agency</a:t>
            </a:r>
          </a:p>
          <a:p>
            <a:r>
              <a:rPr lang="en-US" dirty="0" smtClean="0"/>
              <a:t>Cover records not listed on general schedules</a:t>
            </a:r>
          </a:p>
          <a:p>
            <a:r>
              <a:rPr lang="en-US" dirty="0" smtClean="0"/>
              <a:t>Specific schedules always override general schedules when records are listed on both</a:t>
            </a:r>
          </a:p>
          <a:p>
            <a:r>
              <a:rPr lang="en-US" dirty="0" smtClean="0"/>
              <a:t>Retention periods are absolute minimums and maximums</a:t>
            </a:r>
          </a:p>
          <a:p>
            <a:r>
              <a:rPr lang="en-US" dirty="0" smtClean="0"/>
              <a:t>May identify the format of a record</a:t>
            </a:r>
          </a:p>
        </p:txBody>
      </p:sp>
    </p:spTree>
    <p:extLst>
      <p:ext uri="{BB962C8B-B14F-4D97-AF65-F5344CB8AC3E}">
        <p14:creationId xmlns:p14="http://schemas.microsoft.com/office/powerpoint/2010/main" val="376330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Agency-Specific Schedules</a:t>
            </a:r>
            <a:endParaRPr lang="en-US" dirty="0"/>
          </a:p>
        </p:txBody>
      </p:sp>
      <p:sp>
        <p:nvSpPr>
          <p:cNvPr id="3" name="Content Placeholder 2"/>
          <p:cNvSpPr>
            <a:spLocks noGrp="1"/>
          </p:cNvSpPr>
          <p:nvPr>
            <p:ph idx="1"/>
          </p:nvPr>
        </p:nvSpPr>
        <p:spPr/>
        <p:txBody>
          <a:bodyPr/>
          <a:lstStyle/>
          <a:p>
            <a:r>
              <a:rPr lang="en-US" dirty="0" smtClean="0"/>
              <a:t>Local Government</a:t>
            </a:r>
          </a:p>
          <a:p>
            <a:pPr lvl="1"/>
            <a:r>
              <a:rPr lang="en-US" dirty="0" smtClean="0"/>
              <a:t>Must develop their own and submit to RMS for approval</a:t>
            </a:r>
          </a:p>
          <a:p>
            <a:pPr lvl="1"/>
            <a:r>
              <a:rPr lang="en-US" dirty="0" smtClean="0"/>
              <a:t>Instructions and form available online at </a:t>
            </a:r>
            <a:r>
              <a:rPr lang="en-US" dirty="0" smtClean="0">
                <a:hlinkClick r:id="rId2"/>
              </a:rPr>
              <a:t>http://www.michigan.gov/dtmb/0,5552,7-150-9141_21738_31548-96228--,00.html</a:t>
            </a:r>
            <a:r>
              <a:rPr lang="en-US" dirty="0" smtClean="0"/>
              <a:t> </a:t>
            </a:r>
          </a:p>
          <a:p>
            <a:endParaRPr lang="en-US" dirty="0"/>
          </a:p>
        </p:txBody>
      </p:sp>
    </p:spTree>
    <p:extLst>
      <p:ext uri="{BB962C8B-B14F-4D97-AF65-F5344CB8AC3E}">
        <p14:creationId xmlns:p14="http://schemas.microsoft.com/office/powerpoint/2010/main" val="2034523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Why Follow a Retention Schedule?</a:t>
            </a:r>
          </a:p>
        </p:txBody>
      </p:sp>
      <p:sp>
        <p:nvSpPr>
          <p:cNvPr id="30723" name="Rectangle 3"/>
          <p:cNvSpPr>
            <a:spLocks noGrp="1" noChangeArrowheads="1"/>
          </p:cNvSpPr>
          <p:nvPr>
            <p:ph idx="1"/>
          </p:nvPr>
        </p:nvSpPr>
        <p:spPr/>
        <p:txBody>
          <a:bodyPr>
            <a:normAutofit/>
          </a:bodyPr>
          <a:lstStyle/>
          <a:p>
            <a:r>
              <a:rPr lang="en-US" altLang="en-US" smtClean="0"/>
              <a:t>Risks associated with keeping records too long</a:t>
            </a:r>
          </a:p>
          <a:p>
            <a:pPr lvl="1"/>
            <a:r>
              <a:rPr lang="en-US" altLang="en-US" smtClean="0"/>
              <a:t>Wastes space</a:t>
            </a:r>
          </a:p>
          <a:p>
            <a:pPr lvl="1"/>
            <a:r>
              <a:rPr lang="en-US" altLang="en-US" smtClean="0"/>
              <a:t>Harder to find records you need</a:t>
            </a:r>
          </a:p>
          <a:p>
            <a:pPr lvl="1"/>
            <a:r>
              <a:rPr lang="en-US" altLang="en-US" smtClean="0"/>
              <a:t>Records must be reviewed for FOIA and litigation</a:t>
            </a:r>
          </a:p>
          <a:p>
            <a:r>
              <a:rPr lang="en-US" altLang="en-US" smtClean="0"/>
              <a:t>Risks associated with destroying records too soon</a:t>
            </a:r>
          </a:p>
          <a:p>
            <a:pPr lvl="1"/>
            <a:r>
              <a:rPr lang="en-US" altLang="en-US" smtClean="0"/>
              <a:t>Violation of Michigan law</a:t>
            </a:r>
          </a:p>
          <a:p>
            <a:pPr lvl="1"/>
            <a:r>
              <a:rPr lang="en-US" altLang="en-US" smtClean="0"/>
              <a:t>Exposes agency to liability if the records are requested via FOIA or litigation</a:t>
            </a:r>
          </a:p>
          <a:p>
            <a:r>
              <a:rPr lang="en-US" altLang="en-US" smtClean="0"/>
              <a:t>Avoid random record purging by establishing a routine within the normal course of business for destroying records</a:t>
            </a:r>
            <a:endParaRPr lang="en-US" altLang="en-US" dirty="0" smtClean="0"/>
          </a:p>
        </p:txBody>
      </p:sp>
    </p:spTree>
    <p:extLst>
      <p:ext uri="{BB962C8B-B14F-4D97-AF65-F5344CB8AC3E}">
        <p14:creationId xmlns:p14="http://schemas.microsoft.com/office/powerpoint/2010/main" val="2432922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Freedom of Information Act (FOIA)</a:t>
            </a:r>
          </a:p>
        </p:txBody>
      </p:sp>
      <p:sp>
        <p:nvSpPr>
          <p:cNvPr id="28675" name="Rectangle 3"/>
          <p:cNvSpPr>
            <a:spLocks noGrp="1" noChangeArrowheads="1"/>
          </p:cNvSpPr>
          <p:nvPr>
            <p:ph idx="1"/>
          </p:nvPr>
        </p:nvSpPr>
        <p:spPr/>
        <p:txBody>
          <a:bodyPr/>
          <a:lstStyle/>
          <a:p>
            <a:r>
              <a:rPr lang="en-US" altLang="en-US" smtClean="0"/>
              <a:t>FOIA allows the public to request copies of government records</a:t>
            </a:r>
          </a:p>
          <a:p>
            <a:r>
              <a:rPr lang="en-US" altLang="en-US" smtClean="0"/>
              <a:t>Immediately cease all destruction of relevant records when a request is received</a:t>
            </a:r>
          </a:p>
          <a:p>
            <a:r>
              <a:rPr lang="en-US" altLang="en-US" smtClean="0"/>
              <a:t>Contact FOIA coordinator and information technology staff immediately</a:t>
            </a:r>
          </a:p>
          <a:p>
            <a:r>
              <a:rPr lang="en-US" altLang="en-US" smtClean="0"/>
              <a:t>FOIA coordinator will determine what is released</a:t>
            </a:r>
          </a:p>
          <a:p>
            <a:r>
              <a:rPr lang="en-US" altLang="en-US" smtClean="0"/>
              <a:t>If records are destroyed on a regular basis (in accordance with approved Retention and Disposal Schedules), they may no longer exist when a FOIA request is received</a:t>
            </a:r>
          </a:p>
          <a:p>
            <a:endParaRPr lang="en-US" altLang="en-US" dirty="0" smtClean="0"/>
          </a:p>
        </p:txBody>
      </p:sp>
    </p:spTree>
    <p:extLst>
      <p:ext uri="{BB962C8B-B14F-4D97-AF65-F5344CB8AC3E}">
        <p14:creationId xmlns:p14="http://schemas.microsoft.com/office/powerpoint/2010/main" val="3182263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Litigation</a:t>
            </a:r>
          </a:p>
        </p:txBody>
      </p:sp>
      <p:sp>
        <p:nvSpPr>
          <p:cNvPr id="29699" name="Rectangle 3"/>
          <p:cNvSpPr>
            <a:spLocks noGrp="1" noChangeArrowheads="1"/>
          </p:cNvSpPr>
          <p:nvPr>
            <p:ph idx="1"/>
          </p:nvPr>
        </p:nvSpPr>
        <p:spPr/>
        <p:txBody>
          <a:bodyPr>
            <a:normAutofit lnSpcReduction="10000"/>
          </a:bodyPr>
          <a:lstStyle/>
          <a:p>
            <a:r>
              <a:rPr lang="en-US" altLang="en-US" smtClean="0"/>
              <a:t>Parties to a lawsuit can request records they consider to be relevant evidence to the case</a:t>
            </a:r>
          </a:p>
          <a:p>
            <a:r>
              <a:rPr lang="en-US" altLang="en-US" smtClean="0"/>
              <a:t>Immediately cease all destruction of relevant records when litigation is anticipated</a:t>
            </a:r>
          </a:p>
          <a:p>
            <a:r>
              <a:rPr lang="en-US" altLang="en-US" smtClean="0"/>
              <a:t>Contact litigation coordinator and information technology staff immediately</a:t>
            </a:r>
          </a:p>
          <a:p>
            <a:r>
              <a:rPr lang="en-US" altLang="en-US" smtClean="0"/>
              <a:t>Department of Attorney General or Legal Counsel will determine what is released</a:t>
            </a:r>
          </a:p>
          <a:p>
            <a:r>
              <a:rPr lang="en-US" altLang="en-US" smtClean="0"/>
              <a:t>If records are destroyed on a regular basis (in accordance with approved Retention and Disposal Schedules), they may no longer exist when a litigation hold notice is received</a:t>
            </a:r>
            <a:endParaRPr lang="en-US" altLang="en-US" dirty="0" smtClean="0"/>
          </a:p>
        </p:txBody>
      </p:sp>
    </p:spTree>
    <p:extLst>
      <p:ext uri="{BB962C8B-B14F-4D97-AF65-F5344CB8AC3E}">
        <p14:creationId xmlns:p14="http://schemas.microsoft.com/office/powerpoint/2010/main" val="209279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600200"/>
            <a:ext cx="8229600" cy="1143000"/>
          </a:xfrm>
        </p:spPr>
        <p:txBody>
          <a:bodyPr/>
          <a:lstStyle/>
          <a:p>
            <a:r>
              <a:rPr lang="en-US" altLang="en-US" dirty="0" smtClean="0"/>
              <a:t>Preservation of Historical Records</a:t>
            </a:r>
          </a:p>
        </p:txBody>
      </p:sp>
      <p:sp>
        <p:nvSpPr>
          <p:cNvPr id="64515" name="Rectangle 3"/>
          <p:cNvSpPr>
            <a:spLocks noGrp="1" noChangeArrowheads="1"/>
          </p:cNvSpPr>
          <p:nvPr>
            <p:ph type="body" sz="quarter" idx="10"/>
          </p:nvPr>
        </p:nvSpPr>
        <p:spPr>
          <a:xfrm>
            <a:off x="1943100" y="2971800"/>
            <a:ext cx="5257800" cy="1143000"/>
          </a:xfrm>
        </p:spPr>
        <p:txBody>
          <a:bodyPr/>
          <a:lstStyle/>
          <a:p>
            <a:r>
              <a:rPr lang="en-US" altLang="en-US" dirty="0" smtClean="0"/>
              <a:t>Archives of Michigan</a:t>
            </a:r>
          </a:p>
          <a:p>
            <a:r>
              <a:rPr lang="en-US" altLang="en-US" dirty="0" smtClean="0"/>
              <a:t>Department of Natural Resources</a:t>
            </a:r>
          </a:p>
        </p:txBody>
      </p:sp>
    </p:spTree>
    <p:extLst>
      <p:ext uri="{BB962C8B-B14F-4D97-AF65-F5344CB8AC3E}">
        <p14:creationId xmlns:p14="http://schemas.microsoft.com/office/powerpoint/2010/main" val="1071294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MitchellMapLow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95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Mission</a:t>
            </a:r>
          </a:p>
        </p:txBody>
      </p:sp>
      <p:sp>
        <p:nvSpPr>
          <p:cNvPr id="66563" name="Rectangle 3"/>
          <p:cNvSpPr>
            <a:spLocks noGrp="1" noChangeArrowheads="1"/>
          </p:cNvSpPr>
          <p:nvPr>
            <p:ph type="body" sz="quarter" idx="1"/>
          </p:nvPr>
        </p:nvSpPr>
        <p:spPr>
          <a:xfrm>
            <a:off x="228600" y="1219200"/>
            <a:ext cx="5715000" cy="5181600"/>
          </a:xfrm>
        </p:spPr>
        <p:txBody>
          <a:bodyPr/>
          <a:lstStyle/>
          <a:p>
            <a:r>
              <a:rPr lang="en-US" altLang="en-US" dirty="0" smtClean="0"/>
              <a:t>The Archives of Michigan identifies and permanently preserves public and private records that document significant government activities and historic eras/events.</a:t>
            </a:r>
          </a:p>
          <a:p>
            <a:r>
              <a:rPr lang="en-US" altLang="en-US" dirty="0" smtClean="0"/>
              <a:t>Historically significant public records:</a:t>
            </a:r>
          </a:p>
          <a:p>
            <a:pPr lvl="1"/>
            <a:r>
              <a:rPr lang="en-US" altLang="en-US" dirty="0" smtClean="0"/>
              <a:t>Document how government operates</a:t>
            </a:r>
          </a:p>
          <a:p>
            <a:pPr lvl="1"/>
            <a:r>
              <a:rPr lang="en-US" altLang="en-US" dirty="0" smtClean="0"/>
              <a:t>Protect the rights of citizens</a:t>
            </a:r>
          </a:p>
          <a:p>
            <a:pPr lvl="1"/>
            <a:r>
              <a:rPr lang="en-US" altLang="en-US" dirty="0" smtClean="0"/>
              <a:t>Document society or important events</a:t>
            </a:r>
          </a:p>
        </p:txBody>
      </p:sp>
      <p:pic>
        <p:nvPicPr>
          <p:cNvPr id="67588" name="Picture 4" descr="main thumbn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81200"/>
            <a:ext cx="3076196" cy="2482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5867400" y="4464050"/>
            <a:ext cx="30761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400" dirty="0">
                <a:solidFill>
                  <a:srgbClr val="006BA6"/>
                </a:solidFill>
                <a:latin typeface="Arial" charset="0"/>
              </a:rPr>
              <a:t>Michigan’s first constitution, 1835</a:t>
            </a:r>
          </a:p>
        </p:txBody>
      </p:sp>
    </p:spTree>
    <p:extLst>
      <p:ext uri="{BB962C8B-B14F-4D97-AF65-F5344CB8AC3E}">
        <p14:creationId xmlns:p14="http://schemas.microsoft.com/office/powerpoint/2010/main" val="281328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Our Customers</a:t>
            </a:r>
          </a:p>
        </p:txBody>
      </p:sp>
      <p:sp>
        <p:nvSpPr>
          <p:cNvPr id="1331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pPr>
            <a:r>
              <a:rPr lang="en-US" altLang="en-US" dirty="0" smtClean="0"/>
              <a:t>Executive Branch</a:t>
            </a:r>
          </a:p>
          <a:p>
            <a:pPr eaLnBrk="1" hangingPunct="1">
              <a:lnSpc>
                <a:spcPct val="130000"/>
              </a:lnSpc>
            </a:pPr>
            <a:r>
              <a:rPr lang="en-US" altLang="en-US" dirty="0" smtClean="0"/>
              <a:t>Legislative Branch</a:t>
            </a:r>
          </a:p>
          <a:p>
            <a:pPr eaLnBrk="1" hangingPunct="1">
              <a:lnSpc>
                <a:spcPct val="130000"/>
              </a:lnSpc>
            </a:pPr>
            <a:r>
              <a:rPr lang="en-US" altLang="en-US" dirty="0" smtClean="0"/>
              <a:t>Judicial Branch</a:t>
            </a:r>
          </a:p>
          <a:p>
            <a:pPr eaLnBrk="1" hangingPunct="1">
              <a:lnSpc>
                <a:spcPct val="130000"/>
              </a:lnSpc>
            </a:pPr>
            <a:r>
              <a:rPr lang="en-US" altLang="en-US" dirty="0" smtClean="0"/>
              <a:t>Local Governments</a:t>
            </a:r>
          </a:p>
        </p:txBody>
      </p:sp>
      <p:pic>
        <p:nvPicPr>
          <p:cNvPr id="8" name="Picture 4" descr="SOM Great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477000" y="1976406"/>
            <a:ext cx="1657350" cy="1909794"/>
          </a:xfrm>
          <a:prstGeom prst="rect">
            <a:avLst/>
          </a:prstGeom>
        </p:spPr>
      </p:pic>
    </p:spTree>
    <p:extLst>
      <p:ext uri="{BB962C8B-B14F-4D97-AF65-F5344CB8AC3E}">
        <p14:creationId xmlns:p14="http://schemas.microsoft.com/office/powerpoint/2010/main" val="2742998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Archival Records are Unique</a:t>
            </a:r>
          </a:p>
        </p:txBody>
      </p:sp>
      <p:sp>
        <p:nvSpPr>
          <p:cNvPr id="70659" name="Rectangle 3"/>
          <p:cNvSpPr>
            <a:spLocks noGrp="1" noChangeArrowheads="1"/>
          </p:cNvSpPr>
          <p:nvPr>
            <p:ph type="body" idx="1"/>
          </p:nvPr>
        </p:nvSpPr>
        <p:spPr/>
        <p:txBody>
          <a:bodyPr/>
          <a:lstStyle/>
          <a:p>
            <a:r>
              <a:rPr lang="en-US" altLang="en-US" smtClean="0"/>
              <a:t>Original (sometimes signed) recorded information</a:t>
            </a:r>
          </a:p>
          <a:p>
            <a:r>
              <a:rPr lang="en-US" altLang="en-US" smtClean="0"/>
              <a:t>Evidence of activities, decision-making, progress and change</a:t>
            </a:r>
          </a:p>
          <a:p>
            <a:r>
              <a:rPr lang="en-US" altLang="en-US" smtClean="0"/>
              <a:t>All formats:  paper, electronic, audio, photographs, video, maps, microfilm, etc.</a:t>
            </a:r>
          </a:p>
          <a:p>
            <a:r>
              <a:rPr lang="en-US" altLang="en-US" smtClean="0"/>
              <a:t>Less than 5% of public records have historical value</a:t>
            </a:r>
          </a:p>
          <a:p>
            <a:r>
              <a:rPr lang="en-US" altLang="en-US" smtClean="0"/>
              <a:t>All agencies have potential to produce historically-significant records</a:t>
            </a:r>
            <a:endParaRPr lang="en-US" altLang="en-US" dirty="0" smtClean="0"/>
          </a:p>
        </p:txBody>
      </p:sp>
    </p:spTree>
    <p:extLst>
      <p:ext uri="{BB962C8B-B14F-4D97-AF65-F5344CB8AC3E}">
        <p14:creationId xmlns:p14="http://schemas.microsoft.com/office/powerpoint/2010/main" val="599135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t>Historical Records in Your Office</a:t>
            </a:r>
          </a:p>
        </p:txBody>
      </p:sp>
      <p:sp>
        <p:nvSpPr>
          <p:cNvPr id="75779" name="Rectangle 3"/>
          <p:cNvSpPr>
            <a:spLocks noGrp="1" noChangeArrowheads="1"/>
          </p:cNvSpPr>
          <p:nvPr>
            <p:ph type="body" idx="1"/>
          </p:nvPr>
        </p:nvSpPr>
        <p:spPr/>
        <p:txBody>
          <a:bodyPr/>
          <a:lstStyle/>
          <a:p>
            <a:r>
              <a:rPr lang="en-US" altLang="en-US" smtClean="0"/>
              <a:t>Schedules indicate which records should be transferred to the Archives of Michigan for permanent preservation</a:t>
            </a:r>
          </a:p>
          <a:p>
            <a:r>
              <a:rPr lang="en-US" altLang="en-US" smtClean="0"/>
              <a:t>Historical records should be transferred to the Archives when they are no longer needed to support agency activities</a:t>
            </a:r>
          </a:p>
          <a:p>
            <a:r>
              <a:rPr lang="en-US" altLang="en-US" smtClean="0"/>
              <a:t>Archives becomes the legal owner of the records in its custody</a:t>
            </a:r>
          </a:p>
          <a:p>
            <a:pPr lvl="1"/>
            <a:endParaRPr lang="en-US" altLang="en-US" dirty="0" smtClean="0"/>
          </a:p>
        </p:txBody>
      </p:sp>
    </p:spTree>
    <p:extLst>
      <p:ext uri="{BB962C8B-B14F-4D97-AF65-F5344CB8AC3E}">
        <p14:creationId xmlns:p14="http://schemas.microsoft.com/office/powerpoint/2010/main" val="424748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Examples of Archival Records</a:t>
            </a:r>
          </a:p>
        </p:txBody>
      </p:sp>
      <p:sp>
        <p:nvSpPr>
          <p:cNvPr id="68611" name="Rectangle 3"/>
          <p:cNvSpPr>
            <a:spLocks noGrp="1" noChangeArrowheads="1"/>
          </p:cNvSpPr>
          <p:nvPr>
            <p:ph type="body" idx="1"/>
          </p:nvPr>
        </p:nvSpPr>
        <p:spPr/>
        <p:txBody>
          <a:bodyPr/>
          <a:lstStyle/>
          <a:p>
            <a:r>
              <a:rPr lang="en-US" altLang="en-US" smtClean="0"/>
              <a:t>Meeting materials of public bodies (minutes, agendas) </a:t>
            </a:r>
          </a:p>
          <a:p>
            <a:r>
              <a:rPr lang="en-US" altLang="en-US" smtClean="0"/>
              <a:t>Election results and precinct maps</a:t>
            </a:r>
          </a:p>
          <a:p>
            <a:r>
              <a:rPr lang="en-US" altLang="en-US" smtClean="0"/>
              <a:t>Transportation maps and engineering drawings</a:t>
            </a:r>
          </a:p>
          <a:p>
            <a:r>
              <a:rPr lang="en-US" altLang="en-US" smtClean="0"/>
              <a:t>Legislation development and analysis</a:t>
            </a:r>
          </a:p>
          <a:p>
            <a:r>
              <a:rPr lang="en-US" altLang="en-US" smtClean="0"/>
              <a:t>Court case files</a:t>
            </a:r>
          </a:p>
          <a:p>
            <a:r>
              <a:rPr lang="en-US" altLang="en-US" smtClean="0"/>
              <a:t>Naturalization records</a:t>
            </a:r>
          </a:p>
          <a:p>
            <a:r>
              <a:rPr lang="en-US" altLang="en-US" smtClean="0"/>
              <a:t>Vital records (birth, death, marriage, divorce)</a:t>
            </a:r>
          </a:p>
          <a:p>
            <a:r>
              <a:rPr lang="en-US" altLang="en-US" smtClean="0"/>
              <a:t>Photos and videos of important people, events, places, etc.</a:t>
            </a:r>
            <a:endParaRPr lang="en-US" altLang="en-US" dirty="0" smtClean="0"/>
          </a:p>
        </p:txBody>
      </p:sp>
    </p:spTree>
    <p:extLst>
      <p:ext uri="{BB962C8B-B14F-4D97-AF65-F5344CB8AC3E}">
        <p14:creationId xmlns:p14="http://schemas.microsoft.com/office/powerpoint/2010/main" val="2351194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Transferring Records to the Archives</a:t>
            </a:r>
            <a:endParaRPr lang="en-US" dirty="0"/>
          </a:p>
        </p:txBody>
      </p:sp>
      <p:sp>
        <p:nvSpPr>
          <p:cNvPr id="3" name="Content Placeholder 2"/>
          <p:cNvSpPr>
            <a:spLocks noGrp="1"/>
          </p:cNvSpPr>
          <p:nvPr>
            <p:ph idx="1"/>
          </p:nvPr>
        </p:nvSpPr>
        <p:spPr/>
        <p:txBody>
          <a:bodyPr/>
          <a:lstStyle/>
          <a:p>
            <a:pPr marL="0" indent="0">
              <a:buNone/>
            </a:pPr>
            <a:r>
              <a:rPr lang="en-US" altLang="en-US" b="1" dirty="0" smtClean="0"/>
              <a:t>Local Government</a:t>
            </a:r>
          </a:p>
          <a:p>
            <a:r>
              <a:rPr lang="en-US" altLang="en-US" dirty="0" smtClean="0"/>
              <a:t>Complete the Direct Records Transmittal </a:t>
            </a:r>
            <a:r>
              <a:rPr lang="en-US" altLang="en-US" dirty="0" smtClean="0">
                <a:hlinkClick r:id="rId2"/>
              </a:rPr>
              <a:t>(MH-85) </a:t>
            </a:r>
            <a:r>
              <a:rPr lang="en-US" altLang="en-US" dirty="0" smtClean="0"/>
              <a:t>form (available online) and send it to the Archives</a:t>
            </a:r>
          </a:p>
          <a:p>
            <a:r>
              <a:rPr lang="en-US" altLang="en-US" dirty="0" smtClean="0"/>
              <a:t>Archives will contact the office to arrange the transfer</a:t>
            </a:r>
          </a:p>
          <a:p>
            <a:endParaRPr lang="en-US" dirty="0"/>
          </a:p>
        </p:txBody>
      </p:sp>
    </p:spTree>
    <p:extLst>
      <p:ext uri="{BB962C8B-B14F-4D97-AF65-F5344CB8AC3E}">
        <p14:creationId xmlns:p14="http://schemas.microsoft.com/office/powerpoint/2010/main" val="427166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Benefits of the Archives</a:t>
            </a:r>
          </a:p>
        </p:txBody>
      </p:sp>
      <p:sp>
        <p:nvSpPr>
          <p:cNvPr id="10" name="Content Placeholder 9"/>
          <p:cNvSpPr>
            <a:spLocks noGrp="1"/>
          </p:cNvSpPr>
          <p:nvPr>
            <p:ph idx="1"/>
          </p:nvPr>
        </p:nvSpPr>
        <p:spPr>
          <a:xfrm>
            <a:off x="228600" y="1219200"/>
            <a:ext cx="5867400" cy="5181600"/>
          </a:xfrm>
        </p:spPr>
        <p:txBody>
          <a:bodyPr/>
          <a:lstStyle/>
          <a:p>
            <a:r>
              <a:rPr lang="en-US" altLang="en-US" dirty="0" smtClean="0"/>
              <a:t>State-of-the-art storage conditions for preserving Michigan’s most valuable records</a:t>
            </a:r>
          </a:p>
          <a:p>
            <a:pPr lvl="1"/>
            <a:r>
              <a:rPr lang="en-US" altLang="en-US" dirty="0" smtClean="0"/>
              <a:t>Acid-free containers</a:t>
            </a:r>
          </a:p>
          <a:p>
            <a:pPr lvl="1"/>
            <a:r>
              <a:rPr lang="en-US" altLang="en-US" dirty="0" smtClean="0"/>
              <a:t>Environmentally-controlled storage area</a:t>
            </a:r>
          </a:p>
          <a:p>
            <a:pPr lvl="1"/>
            <a:r>
              <a:rPr lang="en-US" altLang="en-US" dirty="0" smtClean="0"/>
              <a:t>Fire and theft prevention</a:t>
            </a:r>
          </a:p>
          <a:p>
            <a:r>
              <a:rPr lang="en-US" altLang="en-US" dirty="0" smtClean="0"/>
              <a:t>Records are preserved permanently</a:t>
            </a:r>
          </a:p>
          <a:p>
            <a:r>
              <a:rPr lang="en-US" altLang="en-US" dirty="0" smtClean="0"/>
              <a:t>Records are made available to public</a:t>
            </a:r>
            <a:endParaRPr lang="en-US" dirty="0"/>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bwMode="auto">
          <a:xfrm>
            <a:off x="6019800" y="2057400"/>
            <a:ext cx="2895600" cy="217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198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t>Using Records at the Archives</a:t>
            </a:r>
          </a:p>
        </p:txBody>
      </p:sp>
      <p:sp>
        <p:nvSpPr>
          <p:cNvPr id="3" name="Content Placeholder 2"/>
          <p:cNvSpPr>
            <a:spLocks noGrp="1"/>
          </p:cNvSpPr>
          <p:nvPr>
            <p:ph idx="1"/>
          </p:nvPr>
        </p:nvSpPr>
        <p:spPr/>
        <p:txBody>
          <a:bodyPr>
            <a:normAutofit fontScale="92500" lnSpcReduction="20000"/>
          </a:bodyPr>
          <a:lstStyle/>
          <a:p>
            <a:r>
              <a:rPr lang="en-US" altLang="en-US" dirty="0" smtClean="0"/>
              <a:t>Public hours:</a:t>
            </a:r>
          </a:p>
          <a:p>
            <a:pPr lvl="1"/>
            <a:r>
              <a:rPr lang="en-US" altLang="en-US" dirty="0" smtClean="0"/>
              <a:t>Monday - Friday (1:00 - 5:00 p.m.) </a:t>
            </a:r>
          </a:p>
          <a:p>
            <a:pPr lvl="1"/>
            <a:r>
              <a:rPr lang="en-US" altLang="en-US" dirty="0" smtClean="0"/>
              <a:t>Saturday (10:00 a.m. - 4:00 p.m.)</a:t>
            </a:r>
          </a:p>
          <a:p>
            <a:pPr lvl="1"/>
            <a:r>
              <a:rPr lang="en-US" altLang="en-US" dirty="0" smtClean="0"/>
              <a:t>Closed state holidays</a:t>
            </a:r>
          </a:p>
          <a:p>
            <a:r>
              <a:rPr lang="en-US" altLang="en-US" dirty="0"/>
              <a:t>R</a:t>
            </a:r>
            <a:r>
              <a:rPr lang="en-US" altLang="en-US" dirty="0" smtClean="0"/>
              <a:t>ecords are open to the public </a:t>
            </a:r>
          </a:p>
          <a:p>
            <a:pPr lvl="1"/>
            <a:r>
              <a:rPr lang="en-US" altLang="en-US" dirty="0" smtClean="0"/>
              <a:t>Unless they are confidential</a:t>
            </a:r>
          </a:p>
          <a:p>
            <a:r>
              <a:rPr lang="en-US" altLang="en-US" dirty="0" smtClean="0"/>
              <a:t>Records are used in a monitored reading room, and cannot leave the Archives’ facility</a:t>
            </a:r>
          </a:p>
          <a:p>
            <a:pPr lvl="1"/>
            <a:r>
              <a:rPr lang="en-US" altLang="en-US" dirty="0" smtClean="0"/>
              <a:t>Researchers must show picture ID</a:t>
            </a:r>
          </a:p>
          <a:p>
            <a:pPr lvl="1"/>
            <a:r>
              <a:rPr lang="en-US" altLang="en-US" dirty="0" smtClean="0"/>
              <a:t>Records can be reproduced</a:t>
            </a:r>
          </a:p>
          <a:p>
            <a:r>
              <a:rPr lang="en-US" altLang="en-US" dirty="0" smtClean="0"/>
              <a:t>Questions answered by phone, e-mail, letter and on-site</a:t>
            </a:r>
          </a:p>
          <a:p>
            <a:pPr lvl="1"/>
            <a:r>
              <a:rPr lang="en-US" altLang="en-US" dirty="0" smtClean="0"/>
              <a:t>Compliance with FOIA timelines</a:t>
            </a:r>
          </a:p>
          <a:p>
            <a:pPr lvl="1"/>
            <a:r>
              <a:rPr lang="en-US" altLang="en-US" dirty="0" smtClean="0"/>
              <a:t>Some items available online via </a:t>
            </a:r>
            <a:r>
              <a:rPr lang="en-US" altLang="en-US" dirty="0" smtClean="0">
                <a:hlinkClick r:id="rId2"/>
              </a:rPr>
              <a:t>www.seekingmichigan.org</a:t>
            </a:r>
            <a:r>
              <a:rPr lang="en-US" altLang="en-US" dirty="0" smtClean="0"/>
              <a:t> </a:t>
            </a:r>
          </a:p>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800090" y="1295400"/>
            <a:ext cx="3115310" cy="2103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02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t>Archives of Michigan</a:t>
            </a:r>
          </a:p>
        </p:txBody>
      </p:sp>
      <p:sp>
        <p:nvSpPr>
          <p:cNvPr id="81923" name="Rectangle 3"/>
          <p:cNvSpPr>
            <a:spLocks noGrp="1" noChangeArrowheads="1"/>
          </p:cNvSpPr>
          <p:nvPr>
            <p:ph type="body" idx="1"/>
          </p:nvPr>
        </p:nvSpPr>
        <p:spPr/>
        <p:txBody>
          <a:bodyPr/>
          <a:lstStyle/>
          <a:p>
            <a:pPr marL="0" indent="0">
              <a:buNone/>
            </a:pPr>
            <a:r>
              <a:rPr lang="en-US" dirty="0" smtClean="0"/>
              <a:t>702 West Kalamazoo Street</a:t>
            </a:r>
          </a:p>
          <a:p>
            <a:pPr marL="0" indent="0">
              <a:buNone/>
            </a:pPr>
            <a:r>
              <a:rPr lang="en-US" dirty="0" smtClean="0"/>
              <a:t>Lansing, Michigan 48913</a:t>
            </a:r>
          </a:p>
          <a:p>
            <a:pPr marL="0" indent="0">
              <a:buNone/>
            </a:pPr>
            <a:r>
              <a:rPr lang="en-US" dirty="0" smtClean="0"/>
              <a:t>(517) 373-3559 (select option #3 from the voice menu)</a:t>
            </a:r>
          </a:p>
          <a:p>
            <a:pPr marL="0" indent="0">
              <a:buNone/>
            </a:pPr>
            <a:r>
              <a:rPr lang="en-US" dirty="0" smtClean="0">
                <a:hlinkClick r:id="rId2"/>
              </a:rPr>
              <a:t>archives@michigan.gov</a:t>
            </a:r>
            <a:r>
              <a:rPr lang="en-US" dirty="0" smtClean="0"/>
              <a:t> </a:t>
            </a:r>
          </a:p>
          <a:p>
            <a:pPr marL="0" indent="0">
              <a:buNone/>
            </a:pPr>
            <a:r>
              <a:rPr lang="en-US" dirty="0" smtClean="0">
                <a:hlinkClick r:id="rId3"/>
              </a:rPr>
              <a:t>http://www.michigan.gov/archivesofmi/</a:t>
            </a:r>
            <a:r>
              <a:rPr lang="en-US" dirty="0" smtClean="0"/>
              <a:t> </a:t>
            </a:r>
          </a:p>
        </p:txBody>
      </p:sp>
      <p:pic>
        <p:nvPicPr>
          <p:cNvPr id="82948" name="Picture 18" descr="transparent logo-dnr"/>
          <p:cNvPicPr>
            <a:picLocks noChangeAspect="1" noChangeArrowheads="1"/>
          </p:cNvPicPr>
          <p:nvPr/>
        </p:nvPicPr>
        <p:blipFill>
          <a:blip r:embed="rId4"/>
          <a:srcRect/>
          <a:stretch>
            <a:fillRect/>
          </a:stretch>
        </p:blipFill>
        <p:spPr bwMode="auto">
          <a:xfrm>
            <a:off x="3810000" y="4572000"/>
            <a:ext cx="1447800" cy="1444625"/>
          </a:xfrm>
          <a:prstGeom prst="rect">
            <a:avLst/>
          </a:prstGeom>
          <a:noFill/>
          <a:ln>
            <a:noFill/>
          </a:ln>
          <a:effectLst>
            <a:outerShdw blurRad="63500" sx="107000" sy="107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961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85800"/>
            <a:ext cx="8229600" cy="2096932"/>
          </a:xfrm>
        </p:spPr>
        <p:txBody>
          <a:bodyPr>
            <a:normAutofit/>
          </a:bodyPr>
          <a:lstStyle/>
          <a:p>
            <a:r>
              <a:rPr lang="en-US" altLang="en-US" dirty="0" smtClean="0"/>
              <a:t>Additional Resources</a:t>
            </a:r>
          </a:p>
        </p:txBody>
      </p:sp>
      <p:pic>
        <p:nvPicPr>
          <p:cNvPr id="83971" name="Picture 3" descr="C:\Documents and Settings\wojcikc\Local Settings\Temporary Internet Files\Content.IE5\58KNAZF1\MC900441708[1].png"/>
          <p:cNvPicPr>
            <a:picLocks noChangeAspect="1" noChangeArrowheads="1"/>
          </p:cNvPicPr>
          <p:nvPr/>
        </p:nvPicPr>
        <p:blipFill>
          <a:blip r:embed="rId2"/>
          <a:srcRect/>
          <a:stretch>
            <a:fillRect/>
          </a:stretch>
        </p:blipFill>
        <p:spPr bwMode="auto">
          <a:xfrm>
            <a:off x="3848100" y="2971800"/>
            <a:ext cx="1447800" cy="1447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386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Records Management Training</a:t>
            </a:r>
            <a:endParaRPr lang="en-US" dirty="0"/>
          </a:p>
        </p:txBody>
      </p:sp>
      <p:sp>
        <p:nvSpPr>
          <p:cNvPr id="3" name="Content Placeholder 2"/>
          <p:cNvSpPr>
            <a:spLocks noGrp="1"/>
          </p:cNvSpPr>
          <p:nvPr>
            <p:ph idx="1"/>
          </p:nvPr>
        </p:nvSpPr>
        <p:spPr/>
        <p:txBody>
          <a:bodyPr>
            <a:normAutofit lnSpcReduction="10000"/>
          </a:bodyPr>
          <a:lstStyle/>
          <a:p>
            <a:r>
              <a:rPr lang="en-US" dirty="0" smtClean="0"/>
              <a:t>Online Classes</a:t>
            </a:r>
          </a:p>
          <a:p>
            <a:pPr lvl="1"/>
            <a:r>
              <a:rPr lang="en-US" dirty="0"/>
              <a:t>Managing Records is </a:t>
            </a:r>
            <a:r>
              <a:rPr lang="en-US" dirty="0" smtClean="0"/>
              <a:t>Important</a:t>
            </a:r>
          </a:p>
          <a:p>
            <a:pPr lvl="1"/>
            <a:r>
              <a:rPr lang="en-US" dirty="0" smtClean="0"/>
              <a:t>Basic </a:t>
            </a:r>
            <a:r>
              <a:rPr lang="en-US" dirty="0"/>
              <a:t>Records </a:t>
            </a:r>
            <a:r>
              <a:rPr lang="en-US" dirty="0" smtClean="0"/>
              <a:t>Management</a:t>
            </a:r>
          </a:p>
          <a:p>
            <a:pPr lvl="1"/>
            <a:r>
              <a:rPr lang="en-US" dirty="0" smtClean="0"/>
              <a:t>How </a:t>
            </a:r>
            <a:r>
              <a:rPr lang="en-US" dirty="0"/>
              <a:t>to Manage </a:t>
            </a:r>
            <a:r>
              <a:rPr lang="en-US" dirty="0" smtClean="0"/>
              <a:t>Records</a:t>
            </a:r>
          </a:p>
          <a:p>
            <a:pPr lvl="1"/>
            <a:r>
              <a:rPr lang="en-US" dirty="0" smtClean="0"/>
              <a:t>E-mail Management</a:t>
            </a:r>
          </a:p>
          <a:p>
            <a:pPr lvl="1"/>
            <a:r>
              <a:rPr lang="en-US" dirty="0" smtClean="0"/>
              <a:t>Imaging and Document Management</a:t>
            </a:r>
          </a:p>
          <a:p>
            <a:r>
              <a:rPr lang="en-US" dirty="0" smtClean="0"/>
              <a:t>Online Guidance Topics</a:t>
            </a:r>
          </a:p>
          <a:p>
            <a:pPr lvl="1"/>
            <a:r>
              <a:rPr lang="en-US" dirty="0" smtClean="0"/>
              <a:t>E-mail</a:t>
            </a:r>
          </a:p>
          <a:p>
            <a:pPr lvl="1"/>
            <a:r>
              <a:rPr lang="en-US" dirty="0" smtClean="0"/>
              <a:t>Electronic Records</a:t>
            </a:r>
          </a:p>
          <a:p>
            <a:pPr lvl="1"/>
            <a:r>
              <a:rPr lang="en-US" dirty="0" smtClean="0"/>
              <a:t>Imaging</a:t>
            </a:r>
          </a:p>
          <a:p>
            <a:pPr lvl="1"/>
            <a:r>
              <a:rPr lang="en-US" dirty="0" smtClean="0"/>
              <a:t>Recordkeeping</a:t>
            </a:r>
          </a:p>
          <a:p>
            <a:pPr lvl="1"/>
            <a:r>
              <a:rPr lang="en-US" dirty="0" smtClean="0"/>
              <a:t>RM Manuals and Policies</a:t>
            </a:r>
          </a:p>
          <a:p>
            <a:pPr lvl="1"/>
            <a:endParaRPr lang="en-US" dirty="0" smtClean="0"/>
          </a:p>
        </p:txBody>
      </p:sp>
    </p:spTree>
    <p:extLst>
      <p:ext uri="{BB962C8B-B14F-4D97-AF65-F5344CB8AC3E}">
        <p14:creationId xmlns:p14="http://schemas.microsoft.com/office/powerpoint/2010/main" val="3982604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85800"/>
            <a:ext cx="8229600" cy="2057400"/>
          </a:xfrm>
        </p:spPr>
        <p:txBody>
          <a:bodyPr/>
          <a:lstStyle/>
          <a:p>
            <a:r>
              <a:rPr lang="en-US" dirty="0" smtClean="0"/>
              <a:t>Best Practices for Recordkeeping</a:t>
            </a:r>
            <a:endParaRPr lang="en-US" dirty="0"/>
          </a:p>
        </p:txBody>
      </p:sp>
      <p:pic>
        <p:nvPicPr>
          <p:cNvPr id="5" name="Picture 2" descr="MPj042211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374" y="2438400"/>
            <a:ext cx="2089252" cy="2425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71168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Records Analyst Services</a:t>
            </a:r>
          </a:p>
        </p:txBody>
      </p:sp>
      <p:sp>
        <p:nvSpPr>
          <p:cNvPr id="27651" name="Rectangle 3"/>
          <p:cNvSpPr>
            <a:spLocks noGrp="1" noChangeArrowheads="1"/>
          </p:cNvSpPr>
          <p:nvPr>
            <p:ph idx="1"/>
          </p:nvPr>
        </p:nvSpPr>
        <p:spPr/>
        <p:txBody>
          <a:bodyPr/>
          <a:lstStyle/>
          <a:p>
            <a:r>
              <a:rPr lang="en-US" altLang="en-US" smtClean="0"/>
              <a:t>Retention and Disposal Schedules - develop, review and approve </a:t>
            </a:r>
          </a:p>
          <a:p>
            <a:r>
              <a:rPr lang="en-US" altLang="en-US" smtClean="0"/>
              <a:t>Provide records management training</a:t>
            </a:r>
          </a:p>
          <a:p>
            <a:r>
              <a:rPr lang="en-US" altLang="en-US" smtClean="0"/>
              <a:t>Provide document management services</a:t>
            </a:r>
          </a:p>
          <a:p>
            <a:r>
              <a:rPr lang="en-US" altLang="en-US" smtClean="0"/>
              <a:t>Provide recordkeeping system consulting </a:t>
            </a:r>
          </a:p>
          <a:p>
            <a:pPr lvl="1"/>
            <a:r>
              <a:rPr lang="en-US" altLang="en-US" smtClean="0"/>
              <a:t>Filing and storage (paper and electronic)</a:t>
            </a:r>
          </a:p>
          <a:p>
            <a:pPr lvl="1"/>
            <a:r>
              <a:rPr lang="en-US" altLang="en-US" smtClean="0"/>
              <a:t>Space management (paper and electronic)</a:t>
            </a:r>
          </a:p>
          <a:p>
            <a:pPr lvl="1"/>
            <a:r>
              <a:rPr lang="en-US" altLang="en-US" smtClean="0"/>
              <a:t>Electronic document management</a:t>
            </a:r>
          </a:p>
          <a:p>
            <a:pPr lvl="1"/>
            <a:r>
              <a:rPr lang="en-US" altLang="en-US" smtClean="0"/>
              <a:t>Digital imaging</a:t>
            </a:r>
          </a:p>
          <a:p>
            <a:pPr lvl="1"/>
            <a:r>
              <a:rPr lang="en-US" altLang="en-US" smtClean="0"/>
              <a:t>Micrographic systems</a:t>
            </a:r>
            <a:endParaRPr lang="en-US" altLang="en-US" dirty="0" smtClean="0"/>
          </a:p>
        </p:txBody>
      </p:sp>
    </p:spTree>
    <p:extLst>
      <p:ext uri="{BB962C8B-B14F-4D97-AF65-F5344CB8AC3E}">
        <p14:creationId xmlns:p14="http://schemas.microsoft.com/office/powerpoint/2010/main" val="2360809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 you have?</a:t>
            </a:r>
            <a:endParaRPr lang="en-US" dirty="0"/>
          </a:p>
        </p:txBody>
      </p:sp>
      <p:sp>
        <p:nvSpPr>
          <p:cNvPr id="3" name="Content Placeholder 2"/>
          <p:cNvSpPr>
            <a:spLocks noGrp="1"/>
          </p:cNvSpPr>
          <p:nvPr>
            <p:ph idx="1"/>
          </p:nvPr>
        </p:nvSpPr>
        <p:spPr/>
        <p:txBody>
          <a:bodyPr/>
          <a:lstStyle/>
          <a:p>
            <a:r>
              <a:rPr lang="en-US" smtClean="0"/>
              <a:t>Disorganized records</a:t>
            </a:r>
          </a:p>
          <a:p>
            <a:r>
              <a:rPr lang="en-US" smtClean="0"/>
              <a:t>Trouble finding records</a:t>
            </a:r>
          </a:p>
          <a:p>
            <a:r>
              <a:rPr lang="en-US" smtClean="0"/>
              <a:t>Too much stuff</a:t>
            </a:r>
          </a:p>
          <a:p>
            <a:endParaRPr lang="en-US" dirty="0"/>
          </a:p>
        </p:txBody>
      </p:sp>
    </p:spTree>
    <p:extLst>
      <p:ext uri="{BB962C8B-B14F-4D97-AF65-F5344CB8AC3E}">
        <p14:creationId xmlns:p14="http://schemas.microsoft.com/office/powerpoint/2010/main" val="240061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altLang="en-US" smtClean="0"/>
              <a:t>Does your office look like this?</a:t>
            </a:r>
          </a:p>
        </p:txBody>
      </p:sp>
      <p:pic>
        <p:nvPicPr>
          <p:cNvPr id="37891"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58124" y="1524000"/>
            <a:ext cx="6827751" cy="4855944"/>
          </a:xfrm>
          <a:prstGeom prst="rect">
            <a:avLst/>
          </a:prstGeom>
          <a:ln>
            <a:noFill/>
          </a:ln>
          <a:effectLst>
            <a:softEdge rad="112500"/>
          </a:effectLst>
        </p:spPr>
      </p:pic>
    </p:spTree>
    <p:extLst>
      <p:ext uri="{BB962C8B-B14F-4D97-AF65-F5344CB8AC3E}">
        <p14:creationId xmlns:p14="http://schemas.microsoft.com/office/powerpoint/2010/main" val="186180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storage spaces a mess too?</a:t>
            </a:r>
            <a:endParaRPr lang="en-US" dirty="0"/>
          </a:p>
        </p:txBody>
      </p:sp>
      <p:sp>
        <p:nvSpPr>
          <p:cNvPr id="3" name="Content Placeholder 2"/>
          <p:cNvSpPr>
            <a:spLocks noGrp="1"/>
          </p:cNvSpPr>
          <p:nvPr>
            <p:ph idx="1"/>
          </p:nvPr>
        </p:nvSpPr>
        <p:spPr/>
        <p:txBody>
          <a:bodyPr/>
          <a:lstStyle/>
          <a:p>
            <a:r>
              <a:rPr lang="en-US" dirty="0"/>
              <a:t>E-mail account</a:t>
            </a:r>
          </a:p>
          <a:p>
            <a:r>
              <a:rPr lang="en-US" dirty="0"/>
              <a:t>Network shared drive</a:t>
            </a:r>
          </a:p>
          <a:p>
            <a:r>
              <a:rPr lang="en-US" dirty="0"/>
              <a:t>Individual network drive</a:t>
            </a:r>
          </a:p>
          <a:p>
            <a:r>
              <a:rPr lang="en-US" dirty="0"/>
              <a:t>Computer desktop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37" y="3779520"/>
            <a:ext cx="2447925" cy="2447925"/>
          </a:xfrm>
          <a:prstGeom prst="rect">
            <a:avLst/>
          </a:prstGeom>
          <a:ln>
            <a:noFill/>
          </a:ln>
          <a:effectLst>
            <a:softEdge rad="112500"/>
          </a:effectLst>
        </p:spPr>
      </p:pic>
    </p:spTree>
    <p:extLst>
      <p:ext uri="{BB962C8B-B14F-4D97-AF65-F5344CB8AC3E}">
        <p14:creationId xmlns:p14="http://schemas.microsoft.com/office/powerpoint/2010/main" val="269945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50231"/>
            <a:ext cx="914399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66" name="Group 3"/>
          <p:cNvGrpSpPr>
            <a:grpSpLocks/>
          </p:cNvGrpSpPr>
          <p:nvPr/>
        </p:nvGrpSpPr>
        <p:grpSpPr bwMode="auto">
          <a:xfrm>
            <a:off x="996950" y="2425700"/>
            <a:ext cx="7323138" cy="3571875"/>
            <a:chOff x="996950" y="2425700"/>
            <a:chExt cx="7323138" cy="3571875"/>
          </a:xfrm>
        </p:grpSpPr>
        <p:grpSp>
          <p:nvGrpSpPr>
            <p:cNvPr id="11418" name="Group 7185"/>
            <p:cNvGrpSpPr>
              <a:grpSpLocks/>
            </p:cNvGrpSpPr>
            <p:nvPr/>
          </p:nvGrpSpPr>
          <p:grpSpPr bwMode="auto">
            <a:xfrm>
              <a:off x="2657475" y="2425700"/>
              <a:ext cx="5662613" cy="2063750"/>
              <a:chOff x="2657024" y="2425159"/>
              <a:chExt cx="5663142" cy="2065023"/>
            </a:xfrm>
          </p:grpSpPr>
          <p:grpSp>
            <p:nvGrpSpPr>
              <p:cNvPr id="11445" name="Group 92"/>
              <p:cNvGrpSpPr>
                <a:grpSpLocks/>
              </p:cNvGrpSpPr>
              <p:nvPr/>
            </p:nvGrpSpPr>
            <p:grpSpPr bwMode="auto">
              <a:xfrm rot="-9711593">
                <a:off x="2657024" y="2425159"/>
                <a:ext cx="5663142" cy="2065023"/>
                <a:chOff x="0" y="3922594"/>
                <a:chExt cx="7942493" cy="2896170"/>
              </a:xfrm>
            </p:grpSpPr>
            <p:sp>
              <p:nvSpPr>
                <p:cNvPr id="94" name="Explosion 1 93"/>
                <p:cNvSpPr/>
                <p:nvPr/>
              </p:nvSpPr>
              <p:spPr>
                <a:xfrm>
                  <a:off x="-21951" y="5680346"/>
                  <a:ext cx="1371622" cy="1312188"/>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95" name="Can 94"/>
                <p:cNvSpPr/>
                <p:nvPr/>
              </p:nvSpPr>
              <p:spPr>
                <a:xfrm rot="14818912">
                  <a:off x="4350492" y="1199610"/>
                  <a:ext cx="869018" cy="6314985"/>
                </a:xfrm>
                <a:prstGeom prst="can">
                  <a:avLst>
                    <a:gd name="adj" fmla="val 33038"/>
                  </a:avLst>
                </a:prstGeom>
                <a:gradFill>
                  <a:gsLst>
                    <a:gs pos="0">
                      <a:srgbClr val="6C0000"/>
                    </a:gs>
                    <a:gs pos="10000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96" name="Freeform 95"/>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97" name="7-Point Star 96"/>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41" name="Rectangle 140"/>
              <p:cNvSpPr/>
              <p:nvPr/>
            </p:nvSpPr>
            <p:spPr>
              <a:xfrm rot="21429603">
                <a:off x="4719380" y="3794428"/>
                <a:ext cx="1781341" cy="338347"/>
              </a:xfrm>
              <a:prstGeom prst="rect">
                <a:avLst/>
              </a:prstGeom>
              <a:noFill/>
            </p:spPr>
            <p:txBody>
              <a:bodyPr wrap="none">
                <a:spAutoFit/>
              </a:bodyPr>
              <a:lstStyle/>
              <a:p>
                <a:pPr fontAlgn="auto">
                  <a:lnSpc>
                    <a:spcPct val="80000"/>
                  </a:lnSpc>
                  <a:spcBef>
                    <a:spcPts val="0"/>
                  </a:spcBef>
                  <a:spcAft>
                    <a:spcPts val="0"/>
                  </a:spcAft>
                  <a:defRPr/>
                </a:pPr>
                <a:r>
                  <a:rPr lang="en-US" sz="2000" dirty="0">
                    <a:solidFill>
                      <a:srgbClr val="F2F2F2"/>
                    </a:solidFill>
                    <a:effectLst>
                      <a:outerShdw blurRad="38100" dist="38100" dir="2700000" algn="tl">
                        <a:srgbClr val="C0C0C0"/>
                      </a:outerShdw>
                    </a:effectLst>
                    <a:latin typeface="Showcard Gothic" pitchFamily="82" charset="0"/>
                  </a:rPr>
                  <a:t>Can’t Find Stuff</a:t>
                </a:r>
              </a:p>
            </p:txBody>
          </p:sp>
        </p:grpSp>
        <p:grpSp>
          <p:nvGrpSpPr>
            <p:cNvPr id="11419" name="Group 7177"/>
            <p:cNvGrpSpPr>
              <a:grpSpLocks/>
            </p:cNvGrpSpPr>
            <p:nvPr/>
          </p:nvGrpSpPr>
          <p:grpSpPr bwMode="auto">
            <a:xfrm rot="-157150">
              <a:off x="2625725" y="3522663"/>
              <a:ext cx="5662613" cy="2065337"/>
              <a:chOff x="2426236" y="3581982"/>
              <a:chExt cx="5663143" cy="2065023"/>
            </a:xfrm>
          </p:grpSpPr>
          <p:grpSp>
            <p:nvGrpSpPr>
              <p:cNvPr id="11433" name="Group 97"/>
              <p:cNvGrpSpPr>
                <a:grpSpLocks/>
              </p:cNvGrpSpPr>
              <p:nvPr/>
            </p:nvGrpSpPr>
            <p:grpSpPr bwMode="auto">
              <a:xfrm rot="-9402132">
                <a:off x="2426236" y="3581982"/>
                <a:ext cx="5663143" cy="2065023"/>
                <a:chOff x="0" y="3922593"/>
                <a:chExt cx="7942495" cy="2896171"/>
              </a:xfrm>
            </p:grpSpPr>
            <p:sp>
              <p:nvSpPr>
                <p:cNvPr id="99" name="Explosion 1 98"/>
                <p:cNvSpPr/>
                <p:nvPr/>
              </p:nvSpPr>
              <p:spPr>
                <a:xfrm>
                  <a:off x="-740" y="5507798"/>
                  <a:ext cx="1371622" cy="1311179"/>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100" name="Can 99"/>
                <p:cNvSpPr/>
                <p:nvPr/>
              </p:nvSpPr>
              <p:spPr>
                <a:xfrm rot="14818912">
                  <a:off x="4350493" y="1199610"/>
                  <a:ext cx="869019" cy="6314985"/>
                </a:xfrm>
                <a:prstGeom prst="can">
                  <a:avLst>
                    <a:gd name="adj" fmla="val 33038"/>
                  </a:avLst>
                </a:prstGeom>
                <a:gradFill>
                  <a:gsLst>
                    <a:gs pos="100000">
                      <a:srgbClr val="6C0000"/>
                    </a:gs>
                    <a:gs pos="0">
                      <a:srgbClr val="6C0000"/>
                    </a:gs>
                    <a:gs pos="4900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101" name="Freeform 10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102" name="7-Point Star 101"/>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32" name="Rectangle 131"/>
              <p:cNvSpPr/>
              <p:nvPr/>
            </p:nvSpPr>
            <p:spPr>
              <a:xfrm rot="21550609">
                <a:off x="3251505" y="4844501"/>
                <a:ext cx="1868663" cy="338086"/>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Can’t Share Stuff</a:t>
                </a:r>
              </a:p>
            </p:txBody>
          </p:sp>
        </p:grpSp>
        <p:grpSp>
          <p:nvGrpSpPr>
            <p:cNvPr id="11420" name="Group 7176"/>
            <p:cNvGrpSpPr>
              <a:grpSpLocks/>
            </p:cNvGrpSpPr>
            <p:nvPr/>
          </p:nvGrpSpPr>
          <p:grpSpPr bwMode="auto">
            <a:xfrm>
              <a:off x="996950" y="3933825"/>
              <a:ext cx="5662613" cy="2063750"/>
              <a:chOff x="679575" y="4001284"/>
              <a:chExt cx="5663143" cy="2065023"/>
            </a:xfrm>
          </p:grpSpPr>
          <p:grpSp>
            <p:nvGrpSpPr>
              <p:cNvPr id="11421" name="Group 102"/>
              <p:cNvGrpSpPr>
                <a:grpSpLocks/>
              </p:cNvGrpSpPr>
              <p:nvPr/>
            </p:nvGrpSpPr>
            <p:grpSpPr bwMode="auto">
              <a:xfrm rot="1268901">
                <a:off x="679575" y="4001284"/>
                <a:ext cx="5663143" cy="2065023"/>
                <a:chOff x="0" y="3922593"/>
                <a:chExt cx="7942495" cy="2896171"/>
              </a:xfrm>
            </p:grpSpPr>
            <p:sp>
              <p:nvSpPr>
                <p:cNvPr id="104" name="Explosion 1 103"/>
                <p:cNvSpPr/>
                <p:nvPr/>
              </p:nvSpPr>
              <p:spPr>
                <a:xfrm>
                  <a:off x="-2898" y="5505977"/>
                  <a:ext cx="1371622" cy="1312189"/>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105" name="Can 104"/>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106" name="Freeform 105"/>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107" name="7-Point Star 106"/>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30" name="Rectangle 129"/>
              <p:cNvSpPr/>
              <p:nvPr/>
            </p:nvSpPr>
            <p:spPr>
              <a:xfrm rot="21362731">
                <a:off x="2372008" y="4390462"/>
                <a:ext cx="2183017" cy="338346"/>
              </a:xfrm>
              <a:prstGeom prst="rect">
                <a:avLst/>
              </a:prstGeom>
              <a:noFill/>
            </p:spPr>
            <p:txBody>
              <a:bodyPr wrap="none">
                <a:spAutoFit/>
              </a:bodyPr>
              <a:lstStyle/>
              <a:p>
                <a:pPr fontAlgn="auto">
                  <a:lnSpc>
                    <a:spcPct val="80000"/>
                  </a:lnSpc>
                  <a:spcBef>
                    <a:spcPts val="0"/>
                  </a:spcBef>
                  <a:spcAft>
                    <a:spcPts val="0"/>
                  </a:spcAft>
                  <a:defRPr/>
                </a:pPr>
                <a:r>
                  <a:rPr lang="en-US" sz="2000" dirty="0">
                    <a:solidFill>
                      <a:srgbClr val="F2F2F2"/>
                    </a:solidFill>
                    <a:effectLst>
                      <a:outerShdw blurRad="38100" dist="38100" dir="2700000" algn="tl">
                        <a:srgbClr val="C0C0C0"/>
                      </a:outerShdw>
                    </a:effectLst>
                    <a:latin typeface="Showcard Gothic" pitchFamily="82" charset="0"/>
                  </a:rPr>
                  <a:t>Stuff is Everywhere</a:t>
                </a:r>
              </a:p>
            </p:txBody>
          </p:sp>
        </p:grpSp>
      </p:grpSp>
      <p:grpSp>
        <p:nvGrpSpPr>
          <p:cNvPr id="11267" name="Group 7181"/>
          <p:cNvGrpSpPr>
            <a:grpSpLocks/>
          </p:cNvGrpSpPr>
          <p:nvPr/>
        </p:nvGrpSpPr>
        <p:grpSpPr bwMode="auto">
          <a:xfrm>
            <a:off x="358775" y="814388"/>
            <a:ext cx="2065338" cy="5662612"/>
            <a:chOff x="-41705" y="857638"/>
            <a:chExt cx="2065023" cy="5663143"/>
          </a:xfrm>
        </p:grpSpPr>
        <p:grpSp>
          <p:nvGrpSpPr>
            <p:cNvPr id="11406" name="Group 107"/>
            <p:cNvGrpSpPr>
              <a:grpSpLocks/>
            </p:cNvGrpSpPr>
            <p:nvPr/>
          </p:nvGrpSpPr>
          <p:grpSpPr bwMode="auto">
            <a:xfrm rot="7647317">
              <a:off x="-1840765" y="2656698"/>
              <a:ext cx="5663143" cy="2065023"/>
              <a:chOff x="0" y="3922593"/>
              <a:chExt cx="7942495" cy="2896171"/>
            </a:xfrm>
          </p:grpSpPr>
          <p:sp>
            <p:nvSpPr>
              <p:cNvPr id="109" name="Explosion 1 108"/>
              <p:cNvSpPr/>
              <p:nvPr/>
            </p:nvSpPr>
            <p:spPr>
              <a:xfrm>
                <a:off x="-1645" y="5508032"/>
                <a:ext cx="1371622" cy="1311179"/>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110" name="Can 109"/>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111" name="Freeform 11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112" name="7-Point Star 111"/>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27" name="Rectangle 126"/>
            <p:cNvSpPr/>
            <p:nvPr/>
          </p:nvSpPr>
          <p:spPr>
            <a:xfrm rot="17061365">
              <a:off x="241372" y="4321137"/>
              <a:ext cx="2021078" cy="349197"/>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Duplicate Records</a:t>
              </a:r>
            </a:p>
          </p:txBody>
        </p:sp>
      </p:grpSp>
      <p:grpSp>
        <p:nvGrpSpPr>
          <p:cNvPr id="11268" name="Group 2"/>
          <p:cNvGrpSpPr>
            <a:grpSpLocks/>
          </p:cNvGrpSpPr>
          <p:nvPr/>
        </p:nvGrpSpPr>
        <p:grpSpPr bwMode="auto">
          <a:xfrm>
            <a:off x="1047750" y="4886325"/>
            <a:ext cx="7385050" cy="2576513"/>
            <a:chOff x="1047750" y="4886325"/>
            <a:chExt cx="7385050" cy="2576513"/>
          </a:xfrm>
        </p:grpSpPr>
        <p:grpSp>
          <p:nvGrpSpPr>
            <p:cNvPr id="11367" name="Group 7170"/>
            <p:cNvGrpSpPr>
              <a:grpSpLocks/>
            </p:cNvGrpSpPr>
            <p:nvPr/>
          </p:nvGrpSpPr>
          <p:grpSpPr bwMode="auto">
            <a:xfrm>
              <a:off x="2770188" y="4889500"/>
              <a:ext cx="5662612" cy="2063750"/>
              <a:chOff x="2436098" y="4932466"/>
              <a:chExt cx="5663143" cy="2065023"/>
            </a:xfrm>
          </p:grpSpPr>
          <p:grpSp>
            <p:nvGrpSpPr>
              <p:cNvPr id="11394" name="Group 41"/>
              <p:cNvGrpSpPr>
                <a:grpSpLocks/>
              </p:cNvGrpSpPr>
              <p:nvPr/>
            </p:nvGrpSpPr>
            <p:grpSpPr bwMode="auto">
              <a:xfrm rot="-9542487">
                <a:off x="2436098" y="4932466"/>
                <a:ext cx="5663143" cy="2065023"/>
                <a:chOff x="0" y="3922593"/>
                <a:chExt cx="7942495" cy="2896171"/>
              </a:xfrm>
            </p:grpSpPr>
            <p:sp>
              <p:nvSpPr>
                <p:cNvPr id="43" name="Explosion 1 42"/>
                <p:cNvSpPr/>
                <p:nvPr/>
              </p:nvSpPr>
              <p:spPr>
                <a:xfrm>
                  <a:off x="-17747" y="5681078"/>
                  <a:ext cx="1371622" cy="1312188"/>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44" name="Can 43"/>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46" name="Freeform 45"/>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47" name="7-Point Star 46"/>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17" name="Rectangle 116"/>
              <p:cNvSpPr/>
              <p:nvPr/>
            </p:nvSpPr>
            <p:spPr>
              <a:xfrm rot="21307034">
                <a:off x="3391863" y="6287439"/>
                <a:ext cx="2381473" cy="347876"/>
              </a:xfrm>
              <a:prstGeom prst="rect">
                <a:avLst/>
              </a:prstGeom>
              <a:noFill/>
            </p:spPr>
            <p:txBody>
              <a:bodyPr wrap="none">
                <a:spAutoFit/>
              </a:bodyPr>
              <a:lstStyle/>
              <a:p>
                <a:pPr fontAlgn="auto">
                  <a:lnSpc>
                    <a:spcPct val="80000"/>
                  </a:lnSpc>
                  <a:spcBef>
                    <a:spcPts val="0"/>
                  </a:spcBef>
                  <a:spcAft>
                    <a:spcPts val="0"/>
                  </a:spcAft>
                  <a:defRPr/>
                </a:pPr>
                <a:r>
                  <a:rPr lang="en-US" sz="2000" dirty="0">
                    <a:solidFill>
                      <a:srgbClr val="F2F2F2"/>
                    </a:solidFill>
                    <a:effectLst>
                      <a:outerShdw blurRad="38100" dist="38100" dir="2700000" algn="tl">
                        <a:srgbClr val="C0C0C0"/>
                      </a:outerShdw>
                    </a:effectLst>
                    <a:latin typeface="Showcard Gothic" pitchFamily="82" charset="0"/>
                  </a:rPr>
                  <a:t>Disorganized Records</a:t>
                </a:r>
              </a:p>
            </p:txBody>
          </p:sp>
        </p:grpSp>
        <p:grpSp>
          <p:nvGrpSpPr>
            <p:cNvPr id="11368" name="Group 7171"/>
            <p:cNvGrpSpPr>
              <a:grpSpLocks/>
            </p:cNvGrpSpPr>
            <p:nvPr/>
          </p:nvGrpSpPr>
          <p:grpSpPr bwMode="auto">
            <a:xfrm>
              <a:off x="1047750" y="4886325"/>
              <a:ext cx="5664200" cy="2065338"/>
              <a:chOff x="714499" y="4929951"/>
              <a:chExt cx="5663143" cy="2065023"/>
            </a:xfrm>
          </p:grpSpPr>
          <p:grpSp>
            <p:nvGrpSpPr>
              <p:cNvPr id="11382" name="Group 52"/>
              <p:cNvGrpSpPr>
                <a:grpSpLocks/>
              </p:cNvGrpSpPr>
              <p:nvPr/>
            </p:nvGrpSpPr>
            <p:grpSpPr bwMode="auto">
              <a:xfrm rot="1187997">
                <a:off x="714499" y="4929951"/>
                <a:ext cx="5663143" cy="2065023"/>
                <a:chOff x="0" y="3922593"/>
                <a:chExt cx="7942495" cy="2896171"/>
              </a:xfrm>
            </p:grpSpPr>
            <p:sp>
              <p:nvSpPr>
                <p:cNvPr id="54" name="Explosion 1 53"/>
                <p:cNvSpPr/>
                <p:nvPr/>
              </p:nvSpPr>
              <p:spPr>
                <a:xfrm>
                  <a:off x="-13533" y="5500679"/>
                  <a:ext cx="1371238" cy="1311180"/>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55" name="Can 54"/>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56" name="Freeform 55"/>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57" name="7-Point Star 56"/>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19" name="Rectangle 118"/>
              <p:cNvSpPr/>
              <p:nvPr/>
            </p:nvSpPr>
            <p:spPr>
              <a:xfrm rot="21441691">
                <a:off x="2419156" y="5433112"/>
                <a:ext cx="1828459" cy="349197"/>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FOIA Timelines</a:t>
                </a:r>
              </a:p>
            </p:txBody>
          </p:sp>
        </p:grpSp>
        <p:grpSp>
          <p:nvGrpSpPr>
            <p:cNvPr id="11369" name="Group 7180"/>
            <p:cNvGrpSpPr>
              <a:grpSpLocks/>
            </p:cNvGrpSpPr>
            <p:nvPr/>
          </p:nvGrpSpPr>
          <p:grpSpPr bwMode="auto">
            <a:xfrm>
              <a:off x="1089025" y="5397500"/>
              <a:ext cx="5662613" cy="2065338"/>
              <a:chOff x="754948" y="5441194"/>
              <a:chExt cx="5663143" cy="2065023"/>
            </a:xfrm>
          </p:grpSpPr>
          <p:grpSp>
            <p:nvGrpSpPr>
              <p:cNvPr id="11370" name="Group 47"/>
              <p:cNvGrpSpPr>
                <a:grpSpLocks/>
              </p:cNvGrpSpPr>
              <p:nvPr/>
            </p:nvGrpSpPr>
            <p:grpSpPr bwMode="auto">
              <a:xfrm rot="972779">
                <a:off x="754948" y="5441194"/>
                <a:ext cx="5663143" cy="2065023"/>
                <a:chOff x="0" y="3922593"/>
                <a:chExt cx="7942495" cy="2896171"/>
              </a:xfrm>
            </p:grpSpPr>
            <p:sp>
              <p:nvSpPr>
                <p:cNvPr id="49" name="Explosion 1 48"/>
                <p:cNvSpPr/>
                <p:nvPr/>
              </p:nvSpPr>
              <p:spPr>
                <a:xfrm>
                  <a:off x="-95673" y="5436012"/>
                  <a:ext cx="1371622" cy="1311179"/>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50" name="Can 49"/>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51" name="Freeform 5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52" name="7-Point Star 51"/>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34" name="Rectangle 133"/>
              <p:cNvSpPr/>
              <p:nvPr/>
            </p:nvSpPr>
            <p:spPr>
              <a:xfrm rot="21158488">
                <a:off x="2382288" y="5830073"/>
                <a:ext cx="3114967" cy="338085"/>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Email and Shared Drives Full</a:t>
                </a:r>
              </a:p>
            </p:txBody>
          </p:sp>
        </p:grpSp>
      </p:grpSp>
      <p:grpSp>
        <p:nvGrpSpPr>
          <p:cNvPr id="11269" name="Group 5"/>
          <p:cNvGrpSpPr>
            <a:grpSpLocks/>
          </p:cNvGrpSpPr>
          <p:nvPr/>
        </p:nvGrpSpPr>
        <p:grpSpPr bwMode="auto">
          <a:xfrm>
            <a:off x="798513" y="1271588"/>
            <a:ext cx="7956550" cy="3868737"/>
            <a:chOff x="798513" y="1271588"/>
            <a:chExt cx="7956550" cy="3868737"/>
          </a:xfrm>
        </p:grpSpPr>
        <p:grpSp>
          <p:nvGrpSpPr>
            <p:cNvPr id="11328" name="Group 7172"/>
            <p:cNvGrpSpPr>
              <a:grpSpLocks/>
            </p:cNvGrpSpPr>
            <p:nvPr/>
          </p:nvGrpSpPr>
          <p:grpSpPr bwMode="auto">
            <a:xfrm>
              <a:off x="798513" y="2986088"/>
              <a:ext cx="5632450" cy="2154237"/>
              <a:chOff x="464307" y="3030039"/>
              <a:chExt cx="5633161" cy="2153785"/>
            </a:xfrm>
          </p:grpSpPr>
          <p:grpSp>
            <p:nvGrpSpPr>
              <p:cNvPr id="11355" name="Group 27"/>
              <p:cNvGrpSpPr>
                <a:grpSpLocks/>
              </p:cNvGrpSpPr>
              <p:nvPr/>
            </p:nvGrpSpPr>
            <p:grpSpPr bwMode="auto">
              <a:xfrm rot="1142107">
                <a:off x="464307" y="3030039"/>
                <a:ext cx="5633161" cy="2153785"/>
                <a:chOff x="0" y="3798105"/>
                <a:chExt cx="7900445" cy="3020659"/>
              </a:xfrm>
            </p:grpSpPr>
            <p:sp>
              <p:nvSpPr>
                <p:cNvPr id="19" name="Explosion 1 18"/>
                <p:cNvSpPr/>
                <p:nvPr/>
              </p:nvSpPr>
              <p:spPr>
                <a:xfrm>
                  <a:off x="-3299" y="5504394"/>
                  <a:ext cx="1371667" cy="1311105"/>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5" name="Can 4"/>
                <p:cNvSpPr/>
                <p:nvPr/>
              </p:nvSpPr>
              <p:spPr>
                <a:xfrm rot="14818912">
                  <a:off x="4308444" y="1075121"/>
                  <a:ext cx="869018"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11" name="Freeform 1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18" name="7-Point Star 17"/>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21" name="Rectangle 120"/>
              <p:cNvSpPr/>
              <p:nvPr/>
            </p:nvSpPr>
            <p:spPr>
              <a:xfrm rot="21352161">
                <a:off x="2139330" y="3447463"/>
                <a:ext cx="1651208" cy="349177"/>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Loose Security</a:t>
                </a:r>
              </a:p>
            </p:txBody>
          </p:sp>
        </p:grpSp>
        <p:grpSp>
          <p:nvGrpSpPr>
            <p:cNvPr id="11329" name="Group 7168"/>
            <p:cNvGrpSpPr>
              <a:grpSpLocks/>
            </p:cNvGrpSpPr>
            <p:nvPr/>
          </p:nvGrpSpPr>
          <p:grpSpPr bwMode="auto">
            <a:xfrm>
              <a:off x="3090863" y="1812925"/>
              <a:ext cx="5664200" cy="2063750"/>
              <a:chOff x="2757574" y="1855794"/>
              <a:chExt cx="5663143" cy="2065023"/>
            </a:xfrm>
          </p:grpSpPr>
          <p:grpSp>
            <p:nvGrpSpPr>
              <p:cNvPr id="11343" name="Group 67"/>
              <p:cNvGrpSpPr>
                <a:grpSpLocks/>
              </p:cNvGrpSpPr>
              <p:nvPr/>
            </p:nvGrpSpPr>
            <p:grpSpPr bwMode="auto">
              <a:xfrm rot="-9006025">
                <a:off x="2757574" y="1855794"/>
                <a:ext cx="5663143" cy="2065023"/>
                <a:chOff x="0" y="3922593"/>
                <a:chExt cx="7942495" cy="2896171"/>
              </a:xfrm>
            </p:grpSpPr>
            <p:sp>
              <p:nvSpPr>
                <p:cNvPr id="69" name="Explosion 1 68"/>
                <p:cNvSpPr/>
                <p:nvPr/>
              </p:nvSpPr>
              <p:spPr>
                <a:xfrm>
                  <a:off x="101022" y="5638804"/>
                  <a:ext cx="1371238" cy="1312188"/>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70" name="Can 69"/>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71" name="Freeform 7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72" name="7-Point Star 71"/>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13" name="Rectangle 112"/>
              <p:cNvSpPr/>
              <p:nvPr/>
            </p:nvSpPr>
            <p:spPr>
              <a:xfrm rot="412538">
                <a:off x="4122569" y="3229829"/>
                <a:ext cx="2171295" cy="349465"/>
              </a:xfrm>
              <a:prstGeom prst="rect">
                <a:avLst/>
              </a:prstGeom>
              <a:noFill/>
            </p:spPr>
            <p:txBody>
              <a:bodyPr wrap="none">
                <a:spAutoFit/>
              </a:bodyPr>
              <a:lstStyle/>
              <a:p>
                <a:pPr fontAlgn="auto">
                  <a:lnSpc>
                    <a:spcPct val="80000"/>
                  </a:lnSpc>
                  <a:spcBef>
                    <a:spcPts val="0"/>
                  </a:spcBef>
                  <a:spcAft>
                    <a:spcPts val="0"/>
                  </a:spcAft>
                  <a:defRPr/>
                </a:pPr>
                <a:r>
                  <a:rPr lang="en-US" sz="2000" dirty="0">
                    <a:solidFill>
                      <a:srgbClr val="F2F2F2"/>
                    </a:solidFill>
                    <a:effectLst>
                      <a:outerShdw blurRad="38100" dist="38100" dir="2700000" algn="tl">
                        <a:srgbClr val="C0C0C0"/>
                      </a:outerShdw>
                    </a:effectLst>
                    <a:latin typeface="Showcard Gothic" pitchFamily="82" charset="0"/>
                  </a:rPr>
                  <a:t>Accidental Deletion</a:t>
                </a:r>
              </a:p>
            </p:txBody>
          </p:sp>
        </p:grpSp>
        <p:grpSp>
          <p:nvGrpSpPr>
            <p:cNvPr id="11330" name="Group 7173"/>
            <p:cNvGrpSpPr>
              <a:grpSpLocks/>
            </p:cNvGrpSpPr>
            <p:nvPr/>
          </p:nvGrpSpPr>
          <p:grpSpPr bwMode="auto">
            <a:xfrm>
              <a:off x="2228850" y="1271588"/>
              <a:ext cx="5662613" cy="2063750"/>
              <a:chOff x="1986339" y="1314927"/>
              <a:chExt cx="5663143" cy="2065023"/>
            </a:xfrm>
          </p:grpSpPr>
          <p:grpSp>
            <p:nvGrpSpPr>
              <p:cNvPr id="11331" name="Group 62"/>
              <p:cNvGrpSpPr>
                <a:grpSpLocks/>
              </p:cNvGrpSpPr>
              <p:nvPr/>
            </p:nvGrpSpPr>
            <p:grpSpPr bwMode="auto">
              <a:xfrm rot="-9853341">
                <a:off x="1986339" y="1314927"/>
                <a:ext cx="5663143" cy="2065023"/>
                <a:chOff x="0" y="3922593"/>
                <a:chExt cx="7942495" cy="2896171"/>
              </a:xfrm>
            </p:grpSpPr>
            <p:sp>
              <p:nvSpPr>
                <p:cNvPr id="64" name="Explosion 1 63"/>
                <p:cNvSpPr/>
                <p:nvPr/>
              </p:nvSpPr>
              <p:spPr>
                <a:xfrm>
                  <a:off x="-23861" y="5683684"/>
                  <a:ext cx="1371622" cy="1312189"/>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65" name="Can 64"/>
                <p:cNvSpPr/>
                <p:nvPr/>
              </p:nvSpPr>
              <p:spPr>
                <a:xfrm rot="14818912">
                  <a:off x="4350493" y="1199610"/>
                  <a:ext cx="869019" cy="6314985"/>
                </a:xfrm>
                <a:prstGeom prst="can">
                  <a:avLst>
                    <a:gd name="adj" fmla="val 33038"/>
                  </a:avLst>
                </a:prstGeom>
                <a:gradFill>
                  <a:gsLst>
                    <a:gs pos="0">
                      <a:srgbClr val="6C0000"/>
                    </a:gs>
                    <a:gs pos="6400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66" name="Freeform 65"/>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67" name="7-Point Star 66"/>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23" name="Rectangle 122"/>
              <p:cNvSpPr/>
              <p:nvPr/>
            </p:nvSpPr>
            <p:spPr>
              <a:xfrm rot="21199706">
                <a:off x="2645214" y="2850986"/>
                <a:ext cx="2568815" cy="349465"/>
              </a:xfrm>
              <a:prstGeom prst="rect">
                <a:avLst/>
              </a:prstGeom>
              <a:noFill/>
            </p:spPr>
            <p:txBody>
              <a:bodyPr wrap="none">
                <a:spAutoFit/>
              </a:bodyPr>
              <a:lstStyle/>
              <a:p>
                <a:pPr fontAlgn="auto">
                  <a:lnSpc>
                    <a:spcPct val="80000"/>
                  </a:lnSpc>
                  <a:spcBef>
                    <a:spcPts val="0"/>
                  </a:spcBef>
                  <a:spcAft>
                    <a:spcPts val="0"/>
                  </a:spcAft>
                  <a:defRPr/>
                </a:pPr>
                <a:r>
                  <a:rPr lang="en-US" sz="2000" dirty="0">
                    <a:solidFill>
                      <a:srgbClr val="F2F2F2"/>
                    </a:solidFill>
                    <a:effectLst>
                      <a:outerShdw blurRad="38100" dist="38100" dir="2700000" algn="tl">
                        <a:srgbClr val="C0C0C0"/>
                      </a:outerShdw>
                    </a:effectLst>
                    <a:latin typeface="Showcard Gothic" pitchFamily="82" charset="0"/>
                  </a:rPr>
                  <a:t>File Cleanup is Difficult</a:t>
                </a:r>
              </a:p>
            </p:txBody>
          </p:sp>
        </p:grpSp>
      </p:grpSp>
      <p:grpSp>
        <p:nvGrpSpPr>
          <p:cNvPr id="11270" name="Group 7167"/>
          <p:cNvGrpSpPr>
            <a:grpSpLocks/>
          </p:cNvGrpSpPr>
          <p:nvPr/>
        </p:nvGrpSpPr>
        <p:grpSpPr bwMode="auto">
          <a:xfrm rot="226177">
            <a:off x="5175250" y="2593975"/>
            <a:ext cx="3116263" cy="5664200"/>
            <a:chOff x="5108414" y="2602680"/>
            <a:chExt cx="3116282" cy="5663143"/>
          </a:xfrm>
        </p:grpSpPr>
        <p:grpSp>
          <p:nvGrpSpPr>
            <p:cNvPr id="11316" name="Group 72"/>
            <p:cNvGrpSpPr>
              <a:grpSpLocks/>
            </p:cNvGrpSpPr>
            <p:nvPr/>
          </p:nvGrpSpPr>
          <p:grpSpPr bwMode="auto">
            <a:xfrm rot="3125407">
              <a:off x="3309354" y="4401740"/>
              <a:ext cx="5663143" cy="2065023"/>
              <a:chOff x="0" y="3922593"/>
              <a:chExt cx="7942495" cy="2896171"/>
            </a:xfrm>
          </p:grpSpPr>
          <p:sp>
            <p:nvSpPr>
              <p:cNvPr id="74" name="Explosion 1 73"/>
              <p:cNvSpPr/>
              <p:nvPr/>
            </p:nvSpPr>
            <p:spPr>
              <a:xfrm>
                <a:off x="-154089" y="5520855"/>
                <a:ext cx="1371238" cy="1315841"/>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75" name="Can 74"/>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76" name="Freeform 75"/>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77" name="7-Point Star 76"/>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29" name="Rectangle 28"/>
            <p:cNvSpPr/>
            <p:nvPr/>
          </p:nvSpPr>
          <p:spPr>
            <a:xfrm rot="1736623">
              <a:off x="5186461" y="5021695"/>
              <a:ext cx="2989280" cy="349185"/>
            </a:xfrm>
            <a:prstGeom prst="rect">
              <a:avLst/>
            </a:prstGeom>
            <a:noFill/>
          </p:spPr>
          <p:txBody>
            <a:bodyPr wrap="none">
              <a:spAutoFit/>
            </a:bodyPr>
            <a:lstStyle/>
            <a:p>
              <a:pPr fontAlgn="auto">
                <a:lnSpc>
                  <a:spcPct val="80000"/>
                </a:lnSpc>
                <a:spcBef>
                  <a:spcPts val="0"/>
                </a:spcBef>
                <a:spcAft>
                  <a:spcPts val="0"/>
                </a:spcAft>
                <a:defRPr/>
              </a:pPr>
              <a:r>
                <a:rPr lang="en-US" sz="2000" dirty="0">
                  <a:solidFill>
                    <a:srgbClr val="F2F2F2"/>
                  </a:solidFill>
                  <a:effectLst>
                    <a:outerShdw blurRad="38100" dist="38100" dir="2700000" algn="tl">
                      <a:srgbClr val="C0C0C0"/>
                    </a:outerShdw>
                  </a:effectLst>
                  <a:latin typeface="Showcard Gothic" pitchFamily="82" charset="0"/>
                </a:rPr>
                <a:t>Retirements and Departures</a:t>
              </a:r>
            </a:p>
          </p:txBody>
        </p:sp>
      </p:grpSp>
      <p:grpSp>
        <p:nvGrpSpPr>
          <p:cNvPr id="11271" name="Group 6"/>
          <p:cNvGrpSpPr>
            <a:grpSpLocks/>
          </p:cNvGrpSpPr>
          <p:nvPr/>
        </p:nvGrpSpPr>
        <p:grpSpPr bwMode="auto">
          <a:xfrm>
            <a:off x="138113" y="887413"/>
            <a:ext cx="6208712" cy="3081337"/>
            <a:chOff x="138113" y="887413"/>
            <a:chExt cx="6208712" cy="3081337"/>
          </a:xfrm>
        </p:grpSpPr>
        <p:grpSp>
          <p:nvGrpSpPr>
            <p:cNvPr id="11277" name="Group 7183"/>
            <p:cNvGrpSpPr>
              <a:grpSpLocks/>
            </p:cNvGrpSpPr>
            <p:nvPr/>
          </p:nvGrpSpPr>
          <p:grpSpPr bwMode="auto">
            <a:xfrm>
              <a:off x="138113" y="1398588"/>
              <a:ext cx="5662612" cy="2065337"/>
              <a:chOff x="-195692" y="1427235"/>
              <a:chExt cx="5663143" cy="2065023"/>
            </a:xfrm>
          </p:grpSpPr>
          <p:grpSp>
            <p:nvGrpSpPr>
              <p:cNvPr id="11304" name="Group 77"/>
              <p:cNvGrpSpPr>
                <a:grpSpLocks/>
              </p:cNvGrpSpPr>
              <p:nvPr/>
            </p:nvGrpSpPr>
            <p:grpSpPr bwMode="auto">
              <a:xfrm rot="1474096">
                <a:off x="-195692" y="1427235"/>
                <a:ext cx="5663143" cy="2065023"/>
                <a:chOff x="0" y="3922593"/>
                <a:chExt cx="7942495" cy="2896171"/>
              </a:xfrm>
            </p:grpSpPr>
            <p:sp>
              <p:nvSpPr>
                <p:cNvPr id="79" name="Explosion 1 78"/>
                <p:cNvSpPr/>
                <p:nvPr/>
              </p:nvSpPr>
              <p:spPr>
                <a:xfrm>
                  <a:off x="-5291" y="5504395"/>
                  <a:ext cx="1371622" cy="1311179"/>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80" name="Can 79"/>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81" name="Freeform 8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82" name="7-Point Star 81"/>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36" name="Rectangle 135"/>
              <p:cNvSpPr/>
              <p:nvPr/>
            </p:nvSpPr>
            <p:spPr>
              <a:xfrm>
                <a:off x="1512618" y="1808177"/>
                <a:ext cx="1787693" cy="349197"/>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Version Control</a:t>
                </a:r>
              </a:p>
            </p:txBody>
          </p:sp>
        </p:grpSp>
        <p:grpSp>
          <p:nvGrpSpPr>
            <p:cNvPr id="11278" name="Group 7175"/>
            <p:cNvGrpSpPr>
              <a:grpSpLocks/>
            </p:cNvGrpSpPr>
            <p:nvPr/>
          </p:nvGrpSpPr>
          <p:grpSpPr bwMode="auto">
            <a:xfrm>
              <a:off x="635000" y="1903413"/>
              <a:ext cx="5662613" cy="2065337"/>
              <a:chOff x="307130" y="1950606"/>
              <a:chExt cx="5663143" cy="2065022"/>
            </a:xfrm>
          </p:grpSpPr>
          <p:grpSp>
            <p:nvGrpSpPr>
              <p:cNvPr id="11292" name="Group 57"/>
              <p:cNvGrpSpPr>
                <a:grpSpLocks/>
              </p:cNvGrpSpPr>
              <p:nvPr/>
            </p:nvGrpSpPr>
            <p:grpSpPr bwMode="auto">
              <a:xfrm rot="591455">
                <a:off x="307130" y="1950606"/>
                <a:ext cx="5663143" cy="2065022"/>
                <a:chOff x="0" y="3922594"/>
                <a:chExt cx="7942495" cy="2896170"/>
              </a:xfrm>
            </p:grpSpPr>
            <p:sp>
              <p:nvSpPr>
                <p:cNvPr id="60" name="Can 59"/>
                <p:cNvSpPr/>
                <p:nvPr/>
              </p:nvSpPr>
              <p:spPr>
                <a:xfrm rot="14818912">
                  <a:off x="4350493" y="1199611"/>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59" name="Explosion 1 58"/>
                <p:cNvSpPr/>
                <p:nvPr/>
              </p:nvSpPr>
              <p:spPr>
                <a:xfrm>
                  <a:off x="-89531" y="5432446"/>
                  <a:ext cx="1371622" cy="1311179"/>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61" name="Freeform 6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62" name="7-Point Star 61"/>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26" name="Rectangle 125"/>
              <p:cNvSpPr/>
              <p:nvPr/>
            </p:nvSpPr>
            <p:spPr>
              <a:xfrm rot="20790985">
                <a:off x="2309155" y="2328373"/>
                <a:ext cx="1821032" cy="349197"/>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Litigation Holds</a:t>
                </a:r>
              </a:p>
            </p:txBody>
          </p:sp>
        </p:grpSp>
        <p:grpSp>
          <p:nvGrpSpPr>
            <p:cNvPr id="11279" name="Group 7182"/>
            <p:cNvGrpSpPr>
              <a:grpSpLocks/>
            </p:cNvGrpSpPr>
            <p:nvPr/>
          </p:nvGrpSpPr>
          <p:grpSpPr bwMode="auto">
            <a:xfrm>
              <a:off x="684213" y="887413"/>
              <a:ext cx="5662612" cy="2065337"/>
              <a:chOff x="218227" y="856112"/>
              <a:chExt cx="5663143" cy="2065023"/>
            </a:xfrm>
          </p:grpSpPr>
          <p:grpSp>
            <p:nvGrpSpPr>
              <p:cNvPr id="11280" name="Group 87"/>
              <p:cNvGrpSpPr>
                <a:grpSpLocks/>
              </p:cNvGrpSpPr>
              <p:nvPr/>
            </p:nvGrpSpPr>
            <p:grpSpPr bwMode="auto">
              <a:xfrm rot="2166102">
                <a:off x="218227" y="856112"/>
                <a:ext cx="5663143" cy="2065023"/>
                <a:chOff x="0" y="3922593"/>
                <a:chExt cx="7942495" cy="2896171"/>
              </a:xfrm>
            </p:grpSpPr>
            <p:sp>
              <p:nvSpPr>
                <p:cNvPr id="89" name="Explosion 1 88"/>
                <p:cNvSpPr/>
                <p:nvPr/>
              </p:nvSpPr>
              <p:spPr>
                <a:xfrm>
                  <a:off x="-9712" y="5500217"/>
                  <a:ext cx="1371622" cy="1311181"/>
                </a:xfrm>
                <a:prstGeom prst="irregularSeal1">
                  <a:avLst/>
                </a:prstGeom>
                <a:gradFill>
                  <a:gsLst>
                    <a:gs pos="100000">
                      <a:srgbClr val="FFFF00"/>
                    </a:gs>
                    <a:gs pos="54000">
                      <a:srgbClr val="FF9900"/>
                    </a:gs>
                    <a:gs pos="0">
                      <a:srgbClr val="FF33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solidFill>
                      <a:srgbClr val="FFFFFF"/>
                    </a:solidFill>
                    <a:latin typeface="Garamond" pitchFamily="18" charset="0"/>
                    <a:cs typeface="Arial" pitchFamily="34" charset="0"/>
                  </a:endParaRPr>
                </a:p>
              </p:txBody>
            </p:sp>
            <p:sp>
              <p:nvSpPr>
                <p:cNvPr id="90" name="Can 89"/>
                <p:cNvSpPr/>
                <p:nvPr/>
              </p:nvSpPr>
              <p:spPr>
                <a:xfrm rot="14818912">
                  <a:off x="4350493" y="1199610"/>
                  <a:ext cx="869019" cy="6314985"/>
                </a:xfrm>
                <a:prstGeom prst="can">
                  <a:avLst>
                    <a:gd name="adj" fmla="val 33038"/>
                  </a:avLst>
                </a:prstGeom>
                <a:gradFill>
                  <a:gsLst>
                    <a:gs pos="100000">
                      <a:srgbClr val="6C0000"/>
                    </a:gs>
                    <a:gs pos="100000">
                      <a:schemeClr val="accent1">
                        <a:tint val="44500"/>
                        <a:satMod val="160000"/>
                      </a:schemeClr>
                    </a:gs>
                    <a:gs pos="0">
                      <a:srgbClr val="C00000"/>
                    </a:gs>
                  </a:gsLst>
                  <a:lin ang="10800000" scaled="0"/>
                </a:gradFill>
                <a:ln>
                  <a:noFill/>
                </a:ln>
                <a:effectLst>
                  <a:innerShdw blurRad="63500" dist="50800" dir="8100000">
                    <a:prstClr val="black">
                      <a:alpha val="50000"/>
                    </a:prstClr>
                  </a:inn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
              <p:nvSpPr>
                <p:cNvPr id="91" name="Freeform 90"/>
                <p:cNvSpPr/>
                <p:nvPr/>
              </p:nvSpPr>
              <p:spPr>
                <a:xfrm rot="19790837">
                  <a:off x="590550" y="5790266"/>
                  <a:ext cx="1438275" cy="139801"/>
                </a:xfrm>
                <a:custGeom>
                  <a:avLst/>
                  <a:gdLst>
                    <a:gd name="connsiteX0" fmla="*/ 2171700 w 2171700"/>
                    <a:gd name="connsiteY0" fmla="*/ 355196 h 355196"/>
                    <a:gd name="connsiteX1" fmla="*/ 1238250 w 2171700"/>
                    <a:gd name="connsiteY1" fmla="*/ 2771 h 355196"/>
                    <a:gd name="connsiteX2" fmla="*/ 428625 w 2171700"/>
                    <a:gd name="connsiteY2" fmla="*/ 183746 h 355196"/>
                    <a:gd name="connsiteX3" fmla="*/ 19050 w 2171700"/>
                    <a:gd name="connsiteY3" fmla="*/ 50396 h 355196"/>
                    <a:gd name="connsiteX4" fmla="*/ 19050 w 2171700"/>
                    <a:gd name="connsiteY4" fmla="*/ 50396 h 355196"/>
                    <a:gd name="connsiteX5" fmla="*/ 0 w 2171700"/>
                    <a:gd name="connsiteY5" fmla="*/ 50396 h 35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355196">
                      <a:moveTo>
                        <a:pt x="2171700" y="355196"/>
                      </a:moveTo>
                      <a:cubicBezTo>
                        <a:pt x="1850231" y="193271"/>
                        <a:pt x="1528762" y="31346"/>
                        <a:pt x="1238250" y="2771"/>
                      </a:cubicBezTo>
                      <a:cubicBezTo>
                        <a:pt x="947737" y="-25804"/>
                        <a:pt x="631825" y="175809"/>
                        <a:pt x="428625" y="183746"/>
                      </a:cubicBezTo>
                      <a:cubicBezTo>
                        <a:pt x="225425" y="191683"/>
                        <a:pt x="19050" y="50396"/>
                        <a:pt x="19050" y="50396"/>
                      </a:cubicBezTo>
                      <a:lnTo>
                        <a:pt x="19050" y="50396"/>
                      </a:lnTo>
                      <a:lnTo>
                        <a:pt x="0" y="50396"/>
                      </a:lnTo>
                    </a:path>
                  </a:pathLst>
                </a:custGeom>
                <a:ln w="63500" cap="rnd" cmpd="sng">
                  <a:solidFill>
                    <a:srgbClr val="492C0F"/>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latin typeface="Garamond" pitchFamily="18" charset="0"/>
                  </a:endParaRPr>
                </a:p>
              </p:txBody>
            </p:sp>
            <p:sp>
              <p:nvSpPr>
                <p:cNvPr id="92" name="7-Point Star 91"/>
                <p:cNvSpPr/>
                <p:nvPr/>
              </p:nvSpPr>
              <p:spPr>
                <a:xfrm>
                  <a:off x="183357" y="5674810"/>
                  <a:ext cx="1005623" cy="975727"/>
                </a:xfrm>
                <a:prstGeom prst="star7">
                  <a:avLst>
                    <a:gd name="adj" fmla="val 18828"/>
                    <a:gd name="hf" fmla="val 102572"/>
                    <a:gd name="vf" fmla="val 105210"/>
                  </a:avLst>
                </a:prstGeom>
                <a:gradFill>
                  <a:gsLst>
                    <a:gs pos="23000">
                      <a:srgbClr val="FFFF00">
                        <a:alpha val="29000"/>
                      </a:srgbClr>
                    </a:gs>
                    <a:gs pos="51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grpSp>
          <p:sp>
            <p:nvSpPr>
              <p:cNvPr id="138" name="Rectangle 137"/>
              <p:cNvSpPr/>
              <p:nvPr/>
            </p:nvSpPr>
            <p:spPr>
              <a:xfrm rot="808317">
                <a:off x="2115467" y="1319592"/>
                <a:ext cx="2560878" cy="338086"/>
              </a:xfrm>
              <a:prstGeom prst="rect">
                <a:avLst/>
              </a:prstGeom>
              <a:noFill/>
            </p:spPr>
            <p:txBody>
              <a:bodyPr wrap="none">
                <a:spAutoFit/>
              </a:bodyPr>
              <a:lstStyle/>
              <a:p>
                <a:pPr fontAlgn="auto">
                  <a:lnSpc>
                    <a:spcPct val="80000"/>
                  </a:lnSpc>
                  <a:spcBef>
                    <a:spcPts val="0"/>
                  </a:spcBef>
                  <a:spcAft>
                    <a:spcPts val="0"/>
                  </a:spcAft>
                  <a:defRPr/>
                </a:pPr>
                <a:r>
                  <a:rPr lang="en-US" sz="2000">
                    <a:solidFill>
                      <a:srgbClr val="F2F2F2"/>
                    </a:solidFill>
                    <a:effectLst>
                      <a:outerShdw blurRad="38100" dist="38100" dir="2700000" algn="tl">
                        <a:srgbClr val="C0C0C0"/>
                      </a:outerShdw>
                    </a:effectLst>
                    <a:latin typeface="Showcard Gothic" pitchFamily="82" charset="0"/>
                  </a:rPr>
                  <a:t>No Collaboration Tools</a:t>
                </a:r>
              </a:p>
            </p:txBody>
          </p:sp>
        </p:grpSp>
      </p:grpSp>
      <p:sp>
        <p:nvSpPr>
          <p:cNvPr id="11272"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lstStyle/>
          <a:p>
            <a:r>
              <a:rPr lang="en-US" altLang="en-US" sz="3600" b="1" dirty="0" smtClean="0"/>
              <a:t>Common Recordkeeping Problems</a:t>
            </a:r>
          </a:p>
        </p:txBody>
      </p:sp>
      <p:pic>
        <p:nvPicPr>
          <p:cNvPr id="11273" name="Picture 214"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360613"/>
            <a:ext cx="13463588" cy="112776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 name="Explosion 1 121" hidden="1"/>
          <p:cNvSpPr/>
          <p:nvPr/>
        </p:nvSpPr>
        <p:spPr bwMode="auto">
          <a:xfrm rot="6129314">
            <a:off x="1244306" y="-1497493"/>
            <a:ext cx="7343794" cy="9684170"/>
          </a:xfrm>
          <a:prstGeom prst="irregularSeal1">
            <a:avLst/>
          </a:prstGeom>
          <a:gradFill flip="none" rotWithShape="1">
            <a:gsLst>
              <a:gs pos="100000">
                <a:srgbClr val="FFFF00">
                  <a:alpha val="61000"/>
                </a:srgbClr>
              </a:gs>
              <a:gs pos="61000">
                <a:srgbClr val="FF9900"/>
              </a:gs>
              <a:gs pos="0">
                <a:srgbClr val="FF33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defRPr/>
            </a:pPr>
            <a:endParaRPr lang="en-US" sz="2000" smtClean="0">
              <a:solidFill>
                <a:srgbClr val="FFFFFF"/>
              </a:solidFill>
              <a:latin typeface="Garamond" pitchFamily="18" charset="0"/>
            </a:endParaRPr>
          </a:p>
        </p:txBody>
      </p:sp>
    </p:spTree>
    <p:extLst>
      <p:ext uri="{BB962C8B-B14F-4D97-AF65-F5344CB8AC3E}">
        <p14:creationId xmlns:p14="http://schemas.microsoft.com/office/powerpoint/2010/main" val="2199828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Did you know …</a:t>
            </a:r>
            <a:endParaRPr lang="en-US" dirty="0"/>
          </a:p>
        </p:txBody>
      </p:sp>
      <p:graphicFrame>
        <p:nvGraphicFramePr>
          <p:cNvPr id="4" name="Content Placeholder 3"/>
          <p:cNvGraphicFramePr>
            <a:graphicFrameLocks noGrp="1"/>
          </p:cNvGraphicFramePr>
          <p:nvPr>
            <p:ph idx="1"/>
            <p:extLst/>
          </p:nvPr>
        </p:nvGraphicFramePr>
        <p:xfrm>
          <a:off x="228600" y="1447800"/>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7391400" y="2706083"/>
            <a:ext cx="336544" cy="33686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
        <p:nvSpPr>
          <p:cNvPr id="6" name="Oval 5"/>
          <p:cNvSpPr/>
          <p:nvPr/>
        </p:nvSpPr>
        <p:spPr>
          <a:xfrm>
            <a:off x="2590800" y="5562600"/>
            <a:ext cx="336544" cy="33686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
        <p:nvSpPr>
          <p:cNvPr id="7" name="Oval 6"/>
          <p:cNvSpPr/>
          <p:nvPr/>
        </p:nvSpPr>
        <p:spPr>
          <a:xfrm>
            <a:off x="5943600" y="1877249"/>
            <a:ext cx="336544" cy="336869"/>
          </a:xfrm>
          <a:prstGeom prst="ellipse">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8" name="Oval 7"/>
          <p:cNvSpPr/>
          <p:nvPr/>
        </p:nvSpPr>
        <p:spPr>
          <a:xfrm>
            <a:off x="7010400" y="2045683"/>
            <a:ext cx="228600" cy="232390"/>
          </a:xfrm>
          <a:prstGeom prst="ellips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419584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should we do with our records?</a:t>
            </a:r>
            <a:endParaRPr lang="en-US" dirty="0"/>
          </a:p>
        </p:txBody>
      </p:sp>
      <p:sp>
        <p:nvSpPr>
          <p:cNvPr id="3" name="Content Placeholder 2"/>
          <p:cNvSpPr>
            <a:spLocks noGrp="1"/>
          </p:cNvSpPr>
          <p:nvPr>
            <p:ph idx="1"/>
          </p:nvPr>
        </p:nvSpPr>
        <p:spPr>
          <a:xfrm>
            <a:off x="1083599" y="4470456"/>
            <a:ext cx="1066800" cy="533399"/>
          </a:xfrm>
        </p:spPr>
        <p:txBody>
          <a:bodyPr/>
          <a:lstStyle/>
          <a:p>
            <a:pPr marL="0" indent="0">
              <a:buNone/>
            </a:pPr>
            <a:r>
              <a:rPr lang="en-US" dirty="0" smtClean="0"/>
              <a:t>Keep</a:t>
            </a:r>
            <a:endParaRPr lang="en-US" dirty="0"/>
          </a:p>
        </p:txBody>
      </p:sp>
      <p:pic>
        <p:nvPicPr>
          <p:cNvPr id="5" name="Picture 9" descr="C:\Documents and Settings\wojcikc\Local Settings\Temporary Internet Files\Content.IE5\GOD4QPM8\MC90043260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46" y="2396826"/>
            <a:ext cx="2104906" cy="21049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wojcikc\Local Settings\Temporary Internet Files\Content.IE5\E1UDKVJU\MC910217009[1].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667" b="89889" l="1722" r="97130">
                        <a14:foregroundMark x1="28932" y1="77667" x2="28932" y2="77667"/>
                      </a14:backgroundRemoval>
                    </a14:imgEffect>
                  </a14:imgLayer>
                </a14:imgProps>
              </a:ext>
              <a:ext uri="{28A0092B-C50C-407E-A947-70E740481C1C}">
                <a14:useLocalDpi xmlns:a14="http://schemas.microsoft.com/office/drawing/2010/main" val="0"/>
              </a:ext>
            </a:extLst>
          </a:blip>
          <a:srcRect l="-1" t="2474" r="2942" b="12608"/>
          <a:stretch/>
        </p:blipFill>
        <p:spPr bwMode="auto">
          <a:xfrm>
            <a:off x="3276600" y="2362200"/>
            <a:ext cx="2366658" cy="2139532"/>
          </a:xfrm>
          <a:prstGeom prst="rect">
            <a:avLst/>
          </a:prstGeom>
          <a:noFill/>
          <a:effectLst>
            <a:outerShdw blurRad="50800" dist="38100" dir="2700000" algn="tl" rotWithShape="0">
              <a:prstClr val="black">
                <a:alpha val="40000"/>
              </a:prstClr>
            </a:outerShdw>
          </a:effectLst>
          <a:scene3d>
            <a:camera prst="obliqueTopRight"/>
            <a:lightRig rig="threePt" dir="t"/>
          </a:scene3d>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4055399" y="4470456"/>
            <a:ext cx="1066800"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t" anchorCtr="0" compatLnSpc="1">
            <a:prstTxWarp prst="textNoShape">
              <a:avLst/>
            </a:prstTxWarp>
          </a:bodyPr>
          <a:lstStyle>
            <a:lvl1pPr marL="228600" indent="-228600" algn="l" rtl="0" eaLnBrk="0" fontAlgn="base" hangingPunct="0">
              <a:lnSpc>
                <a:spcPct val="100000"/>
              </a:lnSpc>
              <a:spcBef>
                <a:spcPts val="0"/>
              </a:spcBef>
              <a:spcAft>
                <a:spcPts val="600"/>
              </a:spcAft>
              <a:buClr>
                <a:schemeClr val="accent2"/>
              </a:buClr>
              <a:buSzPct val="80000"/>
              <a:buFont typeface="Wingdings" pitchFamily="2" charset="2"/>
              <a:buChar char="§"/>
              <a:defRPr sz="28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lnSpc>
                <a:spcPct val="100000"/>
              </a:lnSpc>
              <a:spcBef>
                <a:spcPts val="0"/>
              </a:spcBef>
              <a:spcAft>
                <a:spcPts val="600"/>
              </a:spcAft>
              <a:buClr>
                <a:schemeClr val="folHlink"/>
              </a:buClr>
              <a:buSzPct val="80000"/>
              <a:buFont typeface="Wingdings" pitchFamily="2" charset="2"/>
              <a:buChar char="§"/>
              <a:defRPr sz="2400">
                <a:solidFill>
                  <a:schemeClr val="tx1"/>
                </a:solidFill>
                <a:latin typeface="Arial" panose="020B0604020202020204" pitchFamily="34" charset="0"/>
                <a:cs typeface="Arial" panose="020B0604020202020204" pitchFamily="34" charset="0"/>
              </a:defRPr>
            </a:lvl2pPr>
            <a:lvl3pPr marL="685800" indent="-228600" algn="l" rtl="0" eaLnBrk="0" fontAlgn="base" hangingPunct="0">
              <a:lnSpc>
                <a:spcPct val="100000"/>
              </a:lnSpc>
              <a:spcBef>
                <a:spcPts val="0"/>
              </a:spcBef>
              <a:spcAft>
                <a:spcPts val="600"/>
              </a:spcAft>
              <a:buClr>
                <a:schemeClr val="hlink"/>
              </a:buClr>
              <a:buSzPct val="80000"/>
              <a:buFont typeface="Wingdings" pitchFamily="2" charset="2"/>
              <a:buChar char="§"/>
              <a:defRPr sz="2000">
                <a:solidFill>
                  <a:schemeClr val="tx1"/>
                </a:solidFill>
                <a:latin typeface="Arial" panose="020B0604020202020204" pitchFamily="34" charset="0"/>
                <a:cs typeface="Arial" panose="020B0604020202020204" pitchFamily="34" charset="0"/>
              </a:defRPr>
            </a:lvl3pPr>
            <a:lvl4pPr marL="914400" indent="-228600" algn="l" rtl="0" eaLnBrk="0" fontAlgn="base" hangingPunct="0">
              <a:lnSpc>
                <a:spcPct val="100000"/>
              </a:lnSpc>
              <a:spcBef>
                <a:spcPts val="0"/>
              </a:spcBef>
              <a:spcAft>
                <a:spcPts val="600"/>
              </a:spcAft>
              <a:buClr>
                <a:schemeClr val="accent1"/>
              </a:buClr>
              <a:buSzPct val="8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1143000" indent="-228600" algn="l" rtl="0" eaLnBrk="0" fontAlgn="base" hangingPunct="0">
              <a:lnSpc>
                <a:spcPct val="100000"/>
              </a:lnSpc>
              <a:spcBef>
                <a:spcPts val="0"/>
              </a:spcBef>
              <a:spcAft>
                <a:spcPts val="600"/>
              </a:spcAft>
              <a:buClr>
                <a:srgbClr val="7F7F7F"/>
              </a:buClr>
              <a:buSzPct val="80000"/>
              <a:buFont typeface="Wingdings" pitchFamily="2" charset="2"/>
              <a:buChar char="§"/>
              <a:tabLst>
                <a:tab pos="914400" algn="l"/>
              </a:tabLst>
              <a:defRPr sz="2000">
                <a:solidFill>
                  <a:schemeClr val="tx1"/>
                </a:solidFill>
                <a:latin typeface="Arial" panose="020B0604020202020204" pitchFamily="34" charset="0"/>
                <a:cs typeface="Arial" panose="020B0604020202020204" pitchFamily="34" charset="0"/>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a:lstStyle>
          <a:p>
            <a:pPr marL="0" indent="0" algn="ctr">
              <a:buFont typeface="Wingdings" pitchFamily="2" charset="2"/>
              <a:buNone/>
            </a:pPr>
            <a:r>
              <a:rPr lang="en-US" kern="0" dirty="0" smtClean="0"/>
              <a:t>Store</a:t>
            </a:r>
            <a:endParaRPr lang="en-US" kern="0" dirty="0"/>
          </a:p>
        </p:txBody>
      </p:sp>
      <p:sp>
        <p:nvSpPr>
          <p:cNvPr id="9" name="Content Placeholder 2"/>
          <p:cNvSpPr txBox="1">
            <a:spLocks/>
          </p:cNvSpPr>
          <p:nvPr/>
        </p:nvSpPr>
        <p:spPr bwMode="auto">
          <a:xfrm>
            <a:off x="6767672" y="4470456"/>
            <a:ext cx="1585854"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t" anchorCtr="0" compatLnSpc="1">
            <a:prstTxWarp prst="textNoShape">
              <a:avLst/>
            </a:prstTxWarp>
          </a:bodyPr>
          <a:lstStyle>
            <a:lvl1pPr marL="228600" indent="-228600" algn="l" rtl="0" eaLnBrk="0" fontAlgn="base" hangingPunct="0">
              <a:lnSpc>
                <a:spcPct val="100000"/>
              </a:lnSpc>
              <a:spcBef>
                <a:spcPts val="0"/>
              </a:spcBef>
              <a:spcAft>
                <a:spcPts val="600"/>
              </a:spcAft>
              <a:buClr>
                <a:schemeClr val="accent2"/>
              </a:buClr>
              <a:buSzPct val="80000"/>
              <a:buFont typeface="Wingdings" pitchFamily="2" charset="2"/>
              <a:buChar char="§"/>
              <a:defRPr sz="28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lnSpc>
                <a:spcPct val="100000"/>
              </a:lnSpc>
              <a:spcBef>
                <a:spcPts val="0"/>
              </a:spcBef>
              <a:spcAft>
                <a:spcPts val="600"/>
              </a:spcAft>
              <a:buClr>
                <a:schemeClr val="folHlink"/>
              </a:buClr>
              <a:buSzPct val="80000"/>
              <a:buFont typeface="Wingdings" pitchFamily="2" charset="2"/>
              <a:buChar char="§"/>
              <a:defRPr sz="2400">
                <a:solidFill>
                  <a:schemeClr val="tx1"/>
                </a:solidFill>
                <a:latin typeface="Arial" panose="020B0604020202020204" pitchFamily="34" charset="0"/>
                <a:cs typeface="Arial" panose="020B0604020202020204" pitchFamily="34" charset="0"/>
              </a:defRPr>
            </a:lvl2pPr>
            <a:lvl3pPr marL="685800" indent="-228600" algn="l" rtl="0" eaLnBrk="0" fontAlgn="base" hangingPunct="0">
              <a:lnSpc>
                <a:spcPct val="100000"/>
              </a:lnSpc>
              <a:spcBef>
                <a:spcPts val="0"/>
              </a:spcBef>
              <a:spcAft>
                <a:spcPts val="600"/>
              </a:spcAft>
              <a:buClr>
                <a:schemeClr val="hlink"/>
              </a:buClr>
              <a:buSzPct val="80000"/>
              <a:buFont typeface="Wingdings" pitchFamily="2" charset="2"/>
              <a:buChar char="§"/>
              <a:defRPr sz="2000">
                <a:solidFill>
                  <a:schemeClr val="tx1"/>
                </a:solidFill>
                <a:latin typeface="Arial" panose="020B0604020202020204" pitchFamily="34" charset="0"/>
                <a:cs typeface="Arial" panose="020B0604020202020204" pitchFamily="34" charset="0"/>
              </a:defRPr>
            </a:lvl3pPr>
            <a:lvl4pPr marL="914400" indent="-228600" algn="l" rtl="0" eaLnBrk="0" fontAlgn="base" hangingPunct="0">
              <a:lnSpc>
                <a:spcPct val="100000"/>
              </a:lnSpc>
              <a:spcBef>
                <a:spcPts val="0"/>
              </a:spcBef>
              <a:spcAft>
                <a:spcPts val="600"/>
              </a:spcAft>
              <a:buClr>
                <a:schemeClr val="accent1"/>
              </a:buClr>
              <a:buSzPct val="8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1143000" indent="-228600" algn="l" rtl="0" eaLnBrk="0" fontAlgn="base" hangingPunct="0">
              <a:lnSpc>
                <a:spcPct val="100000"/>
              </a:lnSpc>
              <a:spcBef>
                <a:spcPts val="0"/>
              </a:spcBef>
              <a:spcAft>
                <a:spcPts val="600"/>
              </a:spcAft>
              <a:buClr>
                <a:srgbClr val="7F7F7F"/>
              </a:buClr>
              <a:buSzPct val="80000"/>
              <a:buFont typeface="Wingdings" pitchFamily="2" charset="2"/>
              <a:buChar char="§"/>
              <a:tabLst>
                <a:tab pos="914400" algn="l"/>
              </a:tabLst>
              <a:defRPr sz="2000">
                <a:solidFill>
                  <a:schemeClr val="tx1"/>
                </a:solidFill>
                <a:latin typeface="Arial" panose="020B0604020202020204" pitchFamily="34" charset="0"/>
                <a:cs typeface="Arial" panose="020B0604020202020204" pitchFamily="34" charset="0"/>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a:lstStyle>
          <a:p>
            <a:pPr marL="0" indent="0" algn="ctr">
              <a:buFont typeface="Wingdings" pitchFamily="2" charset="2"/>
              <a:buNone/>
            </a:pPr>
            <a:r>
              <a:rPr lang="en-US" kern="0" dirty="0" smtClean="0"/>
              <a:t>Destroy</a:t>
            </a:r>
            <a:endParaRPr lang="en-US" kern="0" dirty="0"/>
          </a:p>
        </p:txBody>
      </p:sp>
      <p:pic>
        <p:nvPicPr>
          <p:cNvPr id="10" name="Picture 2" descr="C:\Users\wojcikc\AppData\Local\Microsoft\Windows\Temporary Internet Files\Content.Outlook\TKU4JU3O\paper_shredder.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9167" y1="23333" x2="79167" y2="23333"/>
                        <a14:foregroundMark x1="77083" y1="14583" x2="77083" y2="14583"/>
                        <a14:foregroundMark x1="70833" y1="4167" x2="70833" y2="4167"/>
                        <a14:foregroundMark x1="52500" y1="12917" x2="52500" y2="12917"/>
                        <a14:foregroundMark x1="35417" y1="12917" x2="35417" y2="12917"/>
                        <a14:foregroundMark x1="31250" y1="10000" x2="31250" y2="10000"/>
                        <a14:foregroundMark x1="27500" y1="10000" x2="27500" y2="10000"/>
                        <a14:foregroundMark x1="59167" y1="24583" x2="59167" y2="24583"/>
                        <a14:foregroundMark x1="16667" y1="23333" x2="16667" y2="23333"/>
                        <a14:foregroundMark x1="64583" y1="12917" x2="64583" y2="12917"/>
                      </a14:backgroundRemoval>
                    </a14:imgEffect>
                  </a14:imgLayer>
                </a14:imgProps>
              </a:ext>
              <a:ext uri="{28A0092B-C50C-407E-A947-70E740481C1C}">
                <a14:useLocalDpi xmlns:a14="http://schemas.microsoft.com/office/drawing/2010/main" val="0"/>
              </a:ext>
            </a:extLst>
          </a:blip>
          <a:srcRect/>
          <a:stretch>
            <a:fillRect/>
          </a:stretch>
        </p:blipFill>
        <p:spPr bwMode="auto">
          <a:xfrm>
            <a:off x="6592552" y="2534364"/>
            <a:ext cx="1936091" cy="19360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wojcikc\AppData\Local\Microsoft\Windows\Temporary Internet Files\Content.IE5\EWKZ1S6R\MC900440104[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469"/>
          <a:stretch/>
        </p:blipFill>
        <p:spPr bwMode="auto">
          <a:xfrm>
            <a:off x="7290901" y="3512836"/>
            <a:ext cx="539391" cy="5304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6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Keeping Records</a:t>
            </a:r>
            <a:endParaRPr lang="en-US" dirty="0"/>
          </a:p>
        </p:txBody>
      </p:sp>
      <p:sp>
        <p:nvSpPr>
          <p:cNvPr id="4" name="Text Placeholder 3"/>
          <p:cNvSpPr>
            <a:spLocks noGrp="1"/>
          </p:cNvSpPr>
          <p:nvPr>
            <p:ph type="body" sz="quarter" idx="10"/>
          </p:nvPr>
        </p:nvSpPr>
        <p:spPr/>
        <p:txBody>
          <a:bodyPr/>
          <a:lstStyle/>
          <a:p>
            <a:r>
              <a:rPr lang="en-US" smtClean="0"/>
              <a:t>Option #1</a:t>
            </a:r>
            <a:endParaRPr lang="en-US" dirty="0"/>
          </a:p>
        </p:txBody>
      </p:sp>
      <p:pic>
        <p:nvPicPr>
          <p:cNvPr id="5" name="Picture 9" descr="C:\Documents and Settings\wojcikc\Local Settings\Temporary Internet Files\Content.IE5\GOD4QPM8\MC90043260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32766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385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Retention and Disposal Schedules</a:t>
            </a:r>
          </a:p>
        </p:txBody>
      </p:sp>
      <p:sp>
        <p:nvSpPr>
          <p:cNvPr id="17411" name="Rectangle 3"/>
          <p:cNvSpPr>
            <a:spLocks noGrp="1" noChangeArrowheads="1"/>
          </p:cNvSpPr>
          <p:nvPr>
            <p:ph idx="1"/>
          </p:nvPr>
        </p:nvSpPr>
        <p:spPr/>
        <p:txBody>
          <a:bodyPr/>
          <a:lstStyle/>
          <a:p>
            <a:r>
              <a:rPr lang="en-US" altLang="en-US" smtClean="0"/>
              <a:t>Identify how long records must be kept</a:t>
            </a:r>
          </a:p>
          <a:p>
            <a:r>
              <a:rPr lang="en-US" altLang="en-US" smtClean="0"/>
              <a:t>Provide the only legal authorization to destroy records </a:t>
            </a:r>
          </a:p>
          <a:p>
            <a:r>
              <a:rPr lang="en-US" altLang="en-US" smtClean="0"/>
              <a:t>Cover all records, in all formats</a:t>
            </a:r>
          </a:p>
          <a:p>
            <a:r>
              <a:rPr lang="en-US" altLang="en-US" smtClean="0"/>
              <a:t>Essential tool for managing records effectively and efficiently</a:t>
            </a:r>
            <a:endParaRPr lang="en-US" altLang="en-US" dirty="0" smtClean="0"/>
          </a:p>
        </p:txBody>
      </p:sp>
      <p:pic>
        <p:nvPicPr>
          <p:cNvPr id="4" name="Picture 2" descr="C:\Users\wojcikc\AppData\Local\Microsoft\Windows\Temporary Internet Files\Content.IE5\QYOK848R\Signature-Paper-Document-Pencil-4207-large[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833" b="90000" l="10000" r="95333"/>
                    </a14:imgEffect>
                  </a14:imgLayer>
                </a14:imgProps>
              </a:ext>
              <a:ext uri="{28A0092B-C50C-407E-A947-70E740481C1C}">
                <a14:useLocalDpi xmlns:a14="http://schemas.microsoft.com/office/drawing/2010/main" val="0"/>
              </a:ext>
            </a:extLst>
          </a:blip>
          <a:srcRect l="16543" t="12336" r="6048" b="10254"/>
          <a:stretch/>
        </p:blipFill>
        <p:spPr bwMode="auto">
          <a:xfrm>
            <a:off x="3810000" y="4572000"/>
            <a:ext cx="1524000" cy="15240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33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Why do we keep records?</a:t>
            </a:r>
            <a:endParaRPr lang="en-US" dirty="0"/>
          </a:p>
        </p:txBody>
      </p:sp>
      <p:sp>
        <p:nvSpPr>
          <p:cNvPr id="5" name="Content Placeholder 4"/>
          <p:cNvSpPr>
            <a:spLocks noGrp="1"/>
          </p:cNvSpPr>
          <p:nvPr>
            <p:ph idx="1"/>
          </p:nvPr>
        </p:nvSpPr>
        <p:spPr/>
        <p:txBody>
          <a:bodyPr/>
          <a:lstStyle/>
          <a:p>
            <a:r>
              <a:rPr lang="en-US" smtClean="0"/>
              <a:t>Document work</a:t>
            </a:r>
          </a:p>
          <a:p>
            <a:r>
              <a:rPr lang="en-US" smtClean="0"/>
              <a:t>Document compliance with the law or rules</a:t>
            </a:r>
          </a:p>
          <a:p>
            <a:r>
              <a:rPr lang="en-US" smtClean="0"/>
              <a:t>Document financial transactions</a:t>
            </a:r>
          </a:p>
          <a:p>
            <a:r>
              <a:rPr lang="en-US" smtClean="0"/>
              <a:t>Document history of people, places and events</a:t>
            </a:r>
          </a:p>
          <a:p>
            <a:endParaRPr lang="en-US" dirty="0"/>
          </a:p>
        </p:txBody>
      </p:sp>
      <p:pic>
        <p:nvPicPr>
          <p:cNvPr id="6" name="Picture 4" descr="C:\Documents and Settings\wojcikc\Local Settings\Temporary Internet Files\Content.IE5\8Z0JJ58E\MC90043259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714" y="5258028"/>
            <a:ext cx="1066572" cy="106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72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To Keep or Not to Keep</a:t>
            </a:r>
            <a:endParaRPr lang="en-US" altLang="en-US" dirty="0" smtClean="0"/>
          </a:p>
        </p:txBody>
      </p:sp>
      <p:grpSp>
        <p:nvGrpSpPr>
          <p:cNvPr id="3" name="Group 2"/>
          <p:cNvGrpSpPr/>
          <p:nvPr/>
        </p:nvGrpSpPr>
        <p:grpSpPr>
          <a:xfrm>
            <a:off x="324082" y="1371600"/>
            <a:ext cx="8495836" cy="4800600"/>
            <a:chOff x="610063" y="1017336"/>
            <a:chExt cx="8304872" cy="5356727"/>
          </a:xfrm>
        </p:grpSpPr>
        <p:sp>
          <p:nvSpPr>
            <p:cNvPr id="6" name="Freeform 5"/>
            <p:cNvSpPr/>
            <p:nvPr/>
          </p:nvSpPr>
          <p:spPr>
            <a:xfrm>
              <a:off x="610063" y="1622136"/>
              <a:ext cx="3836413" cy="4751927"/>
            </a:xfrm>
            <a:custGeom>
              <a:avLst/>
              <a:gdLst>
                <a:gd name="connsiteX0" fmla="*/ 0 w 3836413"/>
                <a:gd name="connsiteY0" fmla="*/ 0 h 4751927"/>
                <a:gd name="connsiteX1" fmla="*/ 3836413 w 3836413"/>
                <a:gd name="connsiteY1" fmla="*/ 0 h 4751927"/>
                <a:gd name="connsiteX2" fmla="*/ 3836413 w 3836413"/>
                <a:gd name="connsiteY2" fmla="*/ 4751927 h 4751927"/>
                <a:gd name="connsiteX3" fmla="*/ 0 w 3836413"/>
                <a:gd name="connsiteY3" fmla="*/ 4751927 h 4751927"/>
                <a:gd name="connsiteX4" fmla="*/ 0 w 3836413"/>
                <a:gd name="connsiteY4" fmla="*/ 0 h 47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413" h="4751927">
                  <a:moveTo>
                    <a:pt x="0" y="0"/>
                  </a:moveTo>
                  <a:lnTo>
                    <a:pt x="3836413" y="0"/>
                  </a:lnTo>
                  <a:lnTo>
                    <a:pt x="3836413" y="4751927"/>
                  </a:lnTo>
                  <a:lnTo>
                    <a:pt x="0" y="4751927"/>
                  </a:lnTo>
                  <a:lnTo>
                    <a:pt x="0" y="0"/>
                  </a:lnTo>
                  <a:close/>
                </a:path>
              </a:pathLst>
            </a:custGeom>
            <a:solidFill>
              <a:schemeClr val="bg1">
                <a:alpha val="90000"/>
              </a:schemeClr>
            </a:solidFill>
            <a:ln w="38100">
              <a:solidFill>
                <a:schemeClr val="accent3">
                  <a:lumMod val="50000"/>
                </a:schemeClr>
              </a:solidFill>
            </a:ln>
            <a:effectLst>
              <a:outerShdw blurRad="50800" dist="38100" dir="2700000" algn="tl" rotWithShape="0">
                <a:prstClr val="black">
                  <a:alpha val="40000"/>
                </a:prstClr>
              </a:outerShdw>
            </a:effectLst>
            <a:scene3d>
              <a:camera prst="orthographicFront"/>
              <a:lightRig rig="flat" dir="t"/>
            </a:scene3d>
            <a:sp3d extrusionH="12700" prstMaterial="plastic"/>
          </p:spPr>
          <p:style>
            <a:lnRef idx="1">
              <a:schemeClr val="accent1">
                <a:alpha val="90000"/>
                <a:tint val="40000"/>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You are the designated </a:t>
              </a:r>
              <a:r>
                <a:rPr lang="en-US" sz="2100" kern="1200" dirty="0" err="1" smtClean="0"/>
                <a:t>recordkeeper</a:t>
              </a:r>
              <a:endParaRPr lang="en-US" sz="2100" kern="1200" dirty="0"/>
            </a:p>
            <a:p>
              <a:pPr marL="228600" lvl="1" indent="-228600" algn="l" defTabSz="933450">
                <a:lnSpc>
                  <a:spcPct val="90000"/>
                </a:lnSpc>
                <a:spcBef>
                  <a:spcPct val="0"/>
                </a:spcBef>
                <a:spcAft>
                  <a:spcPct val="15000"/>
                </a:spcAft>
                <a:buChar char="••"/>
              </a:pPr>
              <a:r>
                <a:rPr lang="en-US" sz="2100" kern="1200" dirty="0" smtClean="0"/>
                <a:t>Document your job duties and responsibilities</a:t>
              </a:r>
            </a:p>
            <a:p>
              <a:pPr marL="228600" lvl="1" indent="-228600" algn="l" defTabSz="933450">
                <a:lnSpc>
                  <a:spcPct val="90000"/>
                </a:lnSpc>
                <a:spcBef>
                  <a:spcPct val="0"/>
                </a:spcBef>
                <a:spcAft>
                  <a:spcPct val="15000"/>
                </a:spcAft>
                <a:buChar char="••"/>
              </a:pPr>
              <a:r>
                <a:rPr lang="en-US" sz="2100" kern="1200" dirty="0" smtClean="0"/>
                <a:t>Document decisions and activities of your office</a:t>
              </a:r>
            </a:p>
            <a:p>
              <a:pPr marL="228600" lvl="1" indent="-228600" algn="l" defTabSz="933450">
                <a:lnSpc>
                  <a:spcPct val="90000"/>
                </a:lnSpc>
                <a:spcBef>
                  <a:spcPct val="0"/>
                </a:spcBef>
                <a:spcAft>
                  <a:spcPct val="15000"/>
                </a:spcAft>
                <a:buChar char="••"/>
              </a:pPr>
              <a:r>
                <a:rPr lang="en-US" sz="2100" kern="1200" dirty="0" smtClean="0"/>
                <a:t>Document guidance or services provided by your office</a:t>
              </a:r>
            </a:p>
          </p:txBody>
        </p:sp>
        <p:sp>
          <p:nvSpPr>
            <p:cNvPr id="4" name="Freeform 3"/>
            <p:cNvSpPr/>
            <p:nvPr/>
          </p:nvSpPr>
          <p:spPr>
            <a:xfrm>
              <a:off x="610063" y="1017336"/>
              <a:ext cx="3836413" cy="604800"/>
            </a:xfrm>
            <a:custGeom>
              <a:avLst/>
              <a:gdLst>
                <a:gd name="connsiteX0" fmla="*/ 0 w 3836413"/>
                <a:gd name="connsiteY0" fmla="*/ 0 h 604800"/>
                <a:gd name="connsiteX1" fmla="*/ 3836413 w 3836413"/>
                <a:gd name="connsiteY1" fmla="*/ 0 h 604800"/>
                <a:gd name="connsiteX2" fmla="*/ 3836413 w 3836413"/>
                <a:gd name="connsiteY2" fmla="*/ 604800 h 604800"/>
                <a:gd name="connsiteX3" fmla="*/ 0 w 3836413"/>
                <a:gd name="connsiteY3" fmla="*/ 604800 h 604800"/>
                <a:gd name="connsiteX4" fmla="*/ 0 w 3836413"/>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413" h="604800">
                  <a:moveTo>
                    <a:pt x="0" y="0"/>
                  </a:moveTo>
                  <a:lnTo>
                    <a:pt x="3836413" y="0"/>
                  </a:lnTo>
                  <a:lnTo>
                    <a:pt x="3836413" y="604800"/>
                  </a:lnTo>
                  <a:lnTo>
                    <a:pt x="0" y="604800"/>
                  </a:lnTo>
                  <a:lnTo>
                    <a:pt x="0" y="0"/>
                  </a:lnTo>
                  <a:close/>
                </a:path>
              </a:pathLst>
            </a:custGeom>
            <a:solidFill>
              <a:schemeClr val="accent3">
                <a:lumMod val="50000"/>
              </a:schemeClr>
            </a:solidFill>
            <a:ln>
              <a:solidFill>
                <a:schemeClr val="bg1">
                  <a:lumMod val="65000"/>
                </a:schemeClr>
              </a:solidFill>
            </a:ln>
            <a:effectLst>
              <a:outerShdw blurRad="50800" dist="38100" dir="2700000" algn="tl" rotWithShape="0">
                <a:prstClr val="black">
                  <a:alpha val="40000"/>
                </a:prstClr>
              </a:outerShdw>
            </a:effectLst>
            <a:scene3d>
              <a:camera prst="orthographicFront"/>
              <a:lightRig rig="flat" dir="t"/>
            </a:scene3d>
            <a:sp3d prstMaterial="plastic">
              <a:bevelT/>
              <a:bevelB w="88900" h="31750" prst="angle"/>
            </a:sp3d>
          </p:spPr>
          <p:style>
            <a:lnRef idx="1">
              <a:schemeClr val="accent1">
                <a:hueOff val="0"/>
                <a:satOff val="0"/>
                <a:lumOff val="0"/>
                <a:alphaOff val="0"/>
              </a:schemeClr>
            </a:lnRef>
            <a:fillRef idx="3">
              <a:scrgbClr r="0" g="0" b="0"/>
            </a:fillRef>
            <a:effectRef idx="2">
              <a:scrgbClr r="0" g="0" b="0"/>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Keep</a:t>
              </a:r>
              <a:endParaRPr lang="en-US" sz="2100" b="1" kern="1200" dirty="0"/>
            </a:p>
          </p:txBody>
        </p:sp>
        <p:sp>
          <p:nvSpPr>
            <p:cNvPr id="8" name="Freeform 7"/>
            <p:cNvSpPr/>
            <p:nvPr/>
          </p:nvSpPr>
          <p:spPr>
            <a:xfrm>
              <a:off x="4943284" y="1622136"/>
              <a:ext cx="3971651" cy="4751927"/>
            </a:xfrm>
            <a:custGeom>
              <a:avLst/>
              <a:gdLst>
                <a:gd name="connsiteX0" fmla="*/ 0 w 3971651"/>
                <a:gd name="connsiteY0" fmla="*/ 0 h 4751927"/>
                <a:gd name="connsiteX1" fmla="*/ 3971651 w 3971651"/>
                <a:gd name="connsiteY1" fmla="*/ 0 h 4751927"/>
                <a:gd name="connsiteX2" fmla="*/ 3971651 w 3971651"/>
                <a:gd name="connsiteY2" fmla="*/ 4751927 h 4751927"/>
                <a:gd name="connsiteX3" fmla="*/ 0 w 3971651"/>
                <a:gd name="connsiteY3" fmla="*/ 4751927 h 4751927"/>
                <a:gd name="connsiteX4" fmla="*/ 0 w 3971651"/>
                <a:gd name="connsiteY4" fmla="*/ 0 h 47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651" h="4751927">
                  <a:moveTo>
                    <a:pt x="0" y="0"/>
                  </a:moveTo>
                  <a:lnTo>
                    <a:pt x="3971651" y="0"/>
                  </a:lnTo>
                  <a:lnTo>
                    <a:pt x="3971651" y="4751927"/>
                  </a:lnTo>
                  <a:lnTo>
                    <a:pt x="0" y="4751927"/>
                  </a:lnTo>
                  <a:lnTo>
                    <a:pt x="0" y="0"/>
                  </a:lnTo>
                  <a:close/>
                </a:path>
              </a:pathLst>
            </a:custGeom>
            <a:solidFill>
              <a:schemeClr val="bg1">
                <a:alpha val="90000"/>
              </a:schemeClr>
            </a:solidFill>
            <a:ln w="38100">
              <a:solidFill>
                <a:schemeClr val="accent2">
                  <a:lumMod val="75000"/>
                </a:schemeClr>
              </a:solidFill>
            </a:ln>
            <a:effectLst>
              <a:outerShdw blurRad="50800" dist="38100" dir="2700000" algn="tl" rotWithShape="0">
                <a:prstClr val="black">
                  <a:alpha val="40000"/>
                </a:prstClr>
              </a:outerShdw>
            </a:effectLst>
            <a:scene3d>
              <a:camera prst="orthographicFront"/>
              <a:lightRig rig="flat" dir="t"/>
            </a:scene3d>
            <a:sp3d extrusionH="12700" prstMaterial="plastic"/>
          </p:spPr>
          <p:style>
            <a:lnRef idx="1">
              <a:schemeClr val="accent1">
                <a:alpha val="90000"/>
                <a:tint val="40000"/>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Publications from outside sources (newsletters)</a:t>
              </a:r>
              <a:endParaRPr lang="en-US" sz="2100" kern="1200" dirty="0"/>
            </a:p>
            <a:p>
              <a:pPr marL="228600" lvl="1" indent="-228600" algn="l" defTabSz="933450">
                <a:lnSpc>
                  <a:spcPct val="90000"/>
                </a:lnSpc>
                <a:spcBef>
                  <a:spcPct val="0"/>
                </a:spcBef>
                <a:spcAft>
                  <a:spcPct val="15000"/>
                </a:spcAft>
                <a:buChar char="••"/>
              </a:pPr>
              <a:r>
                <a:rPr lang="en-US" sz="2100" kern="1200" dirty="0" smtClean="0"/>
                <a:t>Personal documents (family, personal finances, friends)</a:t>
              </a:r>
            </a:p>
            <a:p>
              <a:pPr marL="228600" lvl="1" indent="-228600" algn="l" defTabSz="933450">
                <a:lnSpc>
                  <a:spcPct val="90000"/>
                </a:lnSpc>
                <a:spcBef>
                  <a:spcPct val="0"/>
                </a:spcBef>
                <a:spcAft>
                  <a:spcPct val="15000"/>
                </a:spcAft>
                <a:buChar char="••"/>
              </a:pPr>
              <a:r>
                <a:rPr lang="en-US" sz="2100" kern="1200" dirty="0" smtClean="0"/>
                <a:t>Mass mailings (received)</a:t>
              </a:r>
            </a:p>
            <a:p>
              <a:pPr marL="228600" lvl="1" indent="-228600" algn="l" defTabSz="933450">
                <a:lnSpc>
                  <a:spcPct val="90000"/>
                </a:lnSpc>
                <a:spcBef>
                  <a:spcPct val="0"/>
                </a:spcBef>
                <a:spcAft>
                  <a:spcPct val="15000"/>
                </a:spcAft>
                <a:buChar char="••"/>
              </a:pPr>
              <a:r>
                <a:rPr lang="en-US" sz="2100" kern="1200" dirty="0" smtClean="0"/>
                <a:t>Drafts replaced by new versions</a:t>
              </a:r>
            </a:p>
            <a:p>
              <a:pPr marL="228600" lvl="1" indent="-228600" algn="l" defTabSz="933450">
                <a:lnSpc>
                  <a:spcPct val="90000"/>
                </a:lnSpc>
                <a:spcBef>
                  <a:spcPct val="0"/>
                </a:spcBef>
                <a:spcAft>
                  <a:spcPct val="15000"/>
                </a:spcAft>
                <a:buChar char="••"/>
              </a:pPr>
              <a:r>
                <a:rPr lang="en-US" sz="2100" kern="1200" dirty="0" smtClean="0"/>
                <a:t>Duplicate records</a:t>
              </a:r>
            </a:p>
            <a:p>
              <a:pPr marL="228600" lvl="1" indent="-228600" algn="l" defTabSz="933450">
                <a:lnSpc>
                  <a:spcPct val="90000"/>
                </a:lnSpc>
                <a:spcBef>
                  <a:spcPct val="0"/>
                </a:spcBef>
                <a:spcAft>
                  <a:spcPct val="15000"/>
                </a:spcAft>
                <a:buChar char="••"/>
              </a:pPr>
              <a:r>
                <a:rPr lang="en-US" sz="2100" kern="1200" dirty="0" smtClean="0"/>
                <a:t>Records that don’t document your job duties and responsibilities</a:t>
              </a:r>
            </a:p>
            <a:p>
              <a:pPr marL="228600" lvl="1" indent="-228600" algn="l" defTabSz="933450">
                <a:lnSpc>
                  <a:spcPct val="90000"/>
                </a:lnSpc>
                <a:spcBef>
                  <a:spcPct val="0"/>
                </a:spcBef>
                <a:spcAft>
                  <a:spcPct val="15000"/>
                </a:spcAft>
                <a:buChar char="••"/>
              </a:pPr>
              <a:r>
                <a:rPr lang="en-US" sz="2100" kern="1200" dirty="0" smtClean="0"/>
                <a:t>Reminders</a:t>
              </a:r>
            </a:p>
            <a:p>
              <a:pPr marL="228600" lvl="1" indent="-228600" algn="l" defTabSz="933450">
                <a:lnSpc>
                  <a:spcPct val="90000"/>
                </a:lnSpc>
                <a:spcBef>
                  <a:spcPct val="0"/>
                </a:spcBef>
                <a:spcAft>
                  <a:spcPct val="15000"/>
                </a:spcAft>
                <a:buChar char="••"/>
              </a:pPr>
              <a:r>
                <a:rPr lang="en-US" sz="2100" kern="1200" dirty="0" smtClean="0"/>
                <a:t>Spam, advertisements, junk mail</a:t>
              </a:r>
            </a:p>
          </p:txBody>
        </p:sp>
        <p:sp>
          <p:nvSpPr>
            <p:cNvPr id="7" name="Freeform 6"/>
            <p:cNvSpPr/>
            <p:nvPr/>
          </p:nvSpPr>
          <p:spPr>
            <a:xfrm>
              <a:off x="4943284" y="1017336"/>
              <a:ext cx="3971651" cy="604800"/>
            </a:xfrm>
            <a:custGeom>
              <a:avLst/>
              <a:gdLst>
                <a:gd name="connsiteX0" fmla="*/ 0 w 3971651"/>
                <a:gd name="connsiteY0" fmla="*/ 0 h 604800"/>
                <a:gd name="connsiteX1" fmla="*/ 3971651 w 3971651"/>
                <a:gd name="connsiteY1" fmla="*/ 0 h 604800"/>
                <a:gd name="connsiteX2" fmla="*/ 3971651 w 3971651"/>
                <a:gd name="connsiteY2" fmla="*/ 604800 h 604800"/>
                <a:gd name="connsiteX3" fmla="*/ 0 w 3971651"/>
                <a:gd name="connsiteY3" fmla="*/ 604800 h 604800"/>
                <a:gd name="connsiteX4" fmla="*/ 0 w 3971651"/>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1651" h="604800">
                  <a:moveTo>
                    <a:pt x="0" y="0"/>
                  </a:moveTo>
                  <a:lnTo>
                    <a:pt x="3971651" y="0"/>
                  </a:lnTo>
                  <a:lnTo>
                    <a:pt x="3971651" y="604800"/>
                  </a:lnTo>
                  <a:lnTo>
                    <a:pt x="0" y="604800"/>
                  </a:lnTo>
                  <a:lnTo>
                    <a:pt x="0" y="0"/>
                  </a:lnTo>
                  <a:close/>
                </a:path>
              </a:pathLst>
            </a:custGeom>
            <a:solidFill>
              <a:schemeClr val="accent2">
                <a:lumMod val="75000"/>
              </a:schemeClr>
            </a:solidFill>
            <a:ln>
              <a:solidFill>
                <a:schemeClr val="bg1">
                  <a:lumMod val="65000"/>
                </a:schemeClr>
              </a:solidFill>
            </a:ln>
            <a:effectLst>
              <a:outerShdw blurRad="50800" dist="38100" dir="2700000" algn="tl" rotWithShape="0">
                <a:prstClr val="black">
                  <a:alpha val="40000"/>
                </a:prstClr>
              </a:outerShdw>
            </a:effectLst>
            <a:scene3d>
              <a:camera prst="orthographicFront"/>
              <a:lightRig rig="flat" dir="t"/>
            </a:scene3d>
            <a:sp3d prstMaterial="plastic">
              <a:bevelT/>
              <a:bevelB w="88900" h="31750" prst="angle"/>
            </a:sp3d>
          </p:spPr>
          <p:style>
            <a:lnRef idx="1">
              <a:schemeClr val="accent1">
                <a:hueOff val="0"/>
                <a:satOff val="0"/>
                <a:lumOff val="0"/>
                <a:alphaOff val="0"/>
              </a:schemeClr>
            </a:lnRef>
            <a:fillRef idx="3">
              <a:scrgbClr r="0" g="0" b="0"/>
            </a:fillRef>
            <a:effectRef idx="2">
              <a:scrgbClr r="0" g="0" b="0"/>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Don’t Keep</a:t>
              </a:r>
              <a:endParaRPr lang="en-US" sz="2100" b="1" kern="1200" dirty="0"/>
            </a:p>
          </p:txBody>
        </p:sp>
      </p:grpSp>
    </p:spTree>
    <p:extLst>
      <p:ext uri="{BB962C8B-B14F-4D97-AF65-F5344CB8AC3E}">
        <p14:creationId xmlns:p14="http://schemas.microsoft.com/office/powerpoint/2010/main" val="462711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Records Management Principles</a:t>
            </a:r>
          </a:p>
        </p:txBody>
      </p:sp>
      <p:sp>
        <p:nvSpPr>
          <p:cNvPr id="14339" name="Rectangle 3"/>
          <p:cNvSpPr>
            <a:spLocks noGrp="1" noChangeArrowheads="1"/>
          </p:cNvSpPr>
          <p:nvPr>
            <p:ph idx="1"/>
          </p:nvPr>
        </p:nvSpPr>
        <p:spPr/>
        <p:txBody>
          <a:bodyPr/>
          <a:lstStyle/>
          <a:p>
            <a:r>
              <a:rPr lang="en-US" altLang="en-US" dirty="0" smtClean="0"/>
              <a:t>If the information is recorded it is a record </a:t>
            </a:r>
          </a:p>
          <a:p>
            <a:r>
              <a:rPr lang="en-US" altLang="en-US" dirty="0" smtClean="0"/>
              <a:t>Public records are evidence of government activities</a:t>
            </a:r>
          </a:p>
          <a:p>
            <a:r>
              <a:rPr lang="en-US" altLang="en-US" dirty="0" smtClean="0"/>
              <a:t>Destruction must be authorized by an approved Retention and Disposal Schedule </a:t>
            </a:r>
          </a:p>
          <a:p>
            <a:r>
              <a:rPr lang="en-US" altLang="en-US" dirty="0" smtClean="0"/>
              <a:t>Records must remain accessible and usable for the entire retention period</a:t>
            </a:r>
          </a:p>
          <a:p>
            <a:r>
              <a:rPr lang="en-US" altLang="en-US" dirty="0" smtClean="0"/>
              <a:t>Records that support a business process should be stored together</a:t>
            </a:r>
          </a:p>
          <a:p>
            <a:r>
              <a:rPr lang="en-US" altLang="en-US" dirty="0" smtClean="0"/>
              <a:t>Every employee who creates, receives or maintains records is responsible for records retention</a:t>
            </a:r>
          </a:p>
        </p:txBody>
      </p:sp>
    </p:spTree>
    <p:extLst>
      <p:ext uri="{BB962C8B-B14F-4D97-AF65-F5344CB8AC3E}">
        <p14:creationId xmlns:p14="http://schemas.microsoft.com/office/powerpoint/2010/main" val="104980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Who should keep records?</a:t>
            </a:r>
            <a:endParaRPr lang="en-US" dirty="0"/>
          </a:p>
        </p:txBody>
      </p:sp>
      <p:sp>
        <p:nvSpPr>
          <p:cNvPr id="6" name="Content Placeholder 5"/>
          <p:cNvSpPr>
            <a:spLocks noGrp="1"/>
          </p:cNvSpPr>
          <p:nvPr>
            <p:ph idx="1"/>
          </p:nvPr>
        </p:nvSpPr>
        <p:spPr/>
        <p:txBody>
          <a:bodyPr/>
          <a:lstStyle/>
          <a:p>
            <a:r>
              <a:rPr lang="en-US" dirty="0" smtClean="0"/>
              <a:t>Creators/authors/senders</a:t>
            </a:r>
          </a:p>
          <a:p>
            <a:r>
              <a:rPr lang="en-US" dirty="0" smtClean="0"/>
              <a:t>Recipients, if:</a:t>
            </a:r>
          </a:p>
          <a:p>
            <a:pPr lvl="1"/>
            <a:r>
              <a:rPr lang="en-US" dirty="0" smtClean="0"/>
              <a:t>The records document their job duties, </a:t>
            </a:r>
            <a:r>
              <a:rPr lang="en-US" b="1" u="sng" dirty="0" smtClean="0"/>
              <a:t>and</a:t>
            </a:r>
          </a:p>
          <a:p>
            <a:pPr lvl="1"/>
            <a:r>
              <a:rPr lang="en-US" dirty="0" smtClean="0"/>
              <a:t>They do not have access to the creator’s records</a:t>
            </a:r>
          </a:p>
          <a:p>
            <a:r>
              <a:rPr lang="en-US" dirty="0" smtClean="0"/>
              <a:t>Employees who are designated by their supervisor or a team to be responsible for recordkeeping</a:t>
            </a:r>
          </a:p>
          <a:p>
            <a:pPr lvl="1"/>
            <a:r>
              <a:rPr lang="en-US" dirty="0"/>
              <a:t>Records are owned by the business process and need to be </a:t>
            </a:r>
            <a:r>
              <a:rPr lang="en-US" dirty="0" smtClean="0"/>
              <a:t>accessible</a:t>
            </a:r>
          </a:p>
        </p:txBody>
      </p:sp>
      <p:pic>
        <p:nvPicPr>
          <p:cNvPr id="7" name="Picture 14" descr="C:\Documents and Settings\wojcikc\Local Settings\Temporary Internet Files\Content.IE5\BLEBGK7A\MC90043982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5000" r="15000"/>
          <a:stretch/>
        </p:blipFill>
        <p:spPr bwMode="auto">
          <a:xfrm>
            <a:off x="4076700" y="4876800"/>
            <a:ext cx="9906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6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the purpose of a filing system?</a:t>
            </a:r>
            <a:endParaRPr lang="en-US" dirty="0"/>
          </a:p>
        </p:txBody>
      </p:sp>
      <p:sp>
        <p:nvSpPr>
          <p:cNvPr id="3" name="Content Placeholder 2"/>
          <p:cNvSpPr>
            <a:spLocks noGrp="1"/>
          </p:cNvSpPr>
          <p:nvPr>
            <p:ph idx="1"/>
          </p:nvPr>
        </p:nvSpPr>
        <p:spPr>
          <a:xfrm>
            <a:off x="228600" y="1447800"/>
            <a:ext cx="5446580" cy="4876800"/>
          </a:xfrm>
        </p:spPr>
        <p:txBody>
          <a:bodyPr/>
          <a:lstStyle/>
          <a:p>
            <a:r>
              <a:rPr lang="en-US" dirty="0" smtClean="0"/>
              <a:t>Provide a secure location for storing records</a:t>
            </a:r>
          </a:p>
          <a:p>
            <a:r>
              <a:rPr lang="en-US" dirty="0" smtClean="0"/>
              <a:t>Find records and information quickly and easily</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67" t="19073"/>
          <a:stretch/>
        </p:blipFill>
        <p:spPr bwMode="auto">
          <a:xfrm>
            <a:off x="5675180" y="1600200"/>
            <a:ext cx="3164020" cy="4267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wojcikc\AppData\Local\Microsoft\Windows\Temporary Internet Files\Content.IE5\3M4GAVN3\818733_isolated_lcd_monitor_with_clipping_path[1].jpg"/>
          <p:cNvPicPr>
            <a:picLocks noChangeAspect="1" noChangeArrowheads="1"/>
          </p:cNvPicPr>
          <p:nvPr/>
        </p:nvPicPr>
        <p:blipFill rotWithShape="1">
          <a:blip r:embed="rId3">
            <a:extLst>
              <a:ext uri="{28A0092B-C50C-407E-A947-70E740481C1C}">
                <a14:useLocalDpi xmlns:a14="http://schemas.microsoft.com/office/drawing/2010/main" val="0"/>
              </a:ext>
            </a:extLst>
          </a:blip>
          <a:srcRect l="7616" t="4193" r="7638" b="7287"/>
          <a:stretch/>
        </p:blipFill>
        <p:spPr bwMode="auto">
          <a:xfrm>
            <a:off x="1493137" y="3401488"/>
            <a:ext cx="3581400" cy="29367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752600" y="3657600"/>
            <a:ext cx="3027091" cy="1862328"/>
          </a:xfrm>
          <a:prstGeom prst="rect">
            <a:avLst/>
          </a:prstGeom>
          <a:ln w="12700">
            <a:solidFill>
              <a:schemeClr val="tx1"/>
            </a:solidFill>
          </a:ln>
        </p:spPr>
      </p:pic>
    </p:spTree>
    <p:extLst>
      <p:ext uri="{BB962C8B-B14F-4D97-AF65-F5344CB8AC3E}">
        <p14:creationId xmlns:p14="http://schemas.microsoft.com/office/powerpoint/2010/main" val="415530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Organizing Records</a:t>
            </a:r>
            <a:endParaRPr lang="en-US" altLang="en-US" dirty="0" smtClean="0"/>
          </a:p>
        </p:txBody>
      </p:sp>
      <p:sp>
        <p:nvSpPr>
          <p:cNvPr id="46083" name="Rectangle 3"/>
          <p:cNvSpPr>
            <a:spLocks noGrp="1" noChangeArrowheads="1"/>
          </p:cNvSpPr>
          <p:nvPr>
            <p:ph type="body" idx="1"/>
          </p:nvPr>
        </p:nvSpPr>
        <p:spPr/>
        <p:txBody>
          <a:bodyPr/>
          <a:lstStyle/>
          <a:p>
            <a:r>
              <a:rPr lang="en-US" altLang="en-US" dirty="0" smtClean="0"/>
              <a:t>Organized records are easier to retrieve</a:t>
            </a:r>
          </a:p>
          <a:p>
            <a:r>
              <a:rPr lang="en-US" altLang="en-US" dirty="0" smtClean="0"/>
              <a:t>Good organization is the responsibility of the user</a:t>
            </a:r>
          </a:p>
          <a:p>
            <a:r>
              <a:rPr lang="en-US" altLang="en-US" dirty="0" smtClean="0"/>
              <a:t>Filing systems </a:t>
            </a:r>
          </a:p>
          <a:p>
            <a:pPr lvl="1"/>
            <a:r>
              <a:rPr lang="en-US" altLang="en-US" dirty="0" smtClean="0"/>
              <a:t>Should be easy to use</a:t>
            </a:r>
          </a:p>
          <a:p>
            <a:pPr lvl="1"/>
            <a:r>
              <a:rPr lang="en-US" altLang="en-US" dirty="0" smtClean="0"/>
              <a:t>Should be used consistently</a:t>
            </a:r>
          </a:p>
          <a:p>
            <a:pPr lvl="1"/>
            <a:r>
              <a:rPr lang="en-US" altLang="en-US" dirty="0" smtClean="0"/>
              <a:t>Exist in many formats and locations</a:t>
            </a:r>
          </a:p>
          <a:p>
            <a:r>
              <a:rPr lang="en-US" altLang="en-US" dirty="0" smtClean="0"/>
              <a:t>RMS Guides</a:t>
            </a:r>
          </a:p>
          <a:p>
            <a:pPr lvl="1"/>
            <a:r>
              <a:rPr lang="en-US" altLang="en-US" dirty="0" smtClean="0"/>
              <a:t>Organizing Records</a:t>
            </a:r>
          </a:p>
          <a:p>
            <a:pPr lvl="1"/>
            <a:r>
              <a:rPr lang="en-US" altLang="en-US" dirty="0" smtClean="0"/>
              <a:t>Naming Records</a:t>
            </a:r>
          </a:p>
          <a:p>
            <a:endParaRPr lang="en-US" altLang="en-US" dirty="0" smtClean="0"/>
          </a:p>
        </p:txBody>
      </p:sp>
    </p:spTree>
    <p:extLst>
      <p:ext uri="{BB962C8B-B14F-4D97-AF65-F5344CB8AC3E}">
        <p14:creationId xmlns:p14="http://schemas.microsoft.com/office/powerpoint/2010/main" val="403364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altLang="en-US" smtClean="0"/>
              <a:t>Misfiling Statistics</a:t>
            </a:r>
          </a:p>
        </p:txBody>
      </p:sp>
      <p:sp>
        <p:nvSpPr>
          <p:cNvPr id="44035" name="Text Placeholder 4"/>
          <p:cNvSpPr>
            <a:spLocks noGrp="1"/>
          </p:cNvSpPr>
          <p:nvPr>
            <p:ph type="body" sz="quarter" idx="1"/>
          </p:nvPr>
        </p:nvSpPr>
        <p:spPr/>
        <p:txBody>
          <a:bodyPr/>
          <a:lstStyle/>
          <a:p>
            <a:r>
              <a:rPr lang="en-US" altLang="en-US" smtClean="0"/>
              <a:t>Even a low misfiling rate can cause significant problems</a:t>
            </a:r>
          </a:p>
          <a:p>
            <a:r>
              <a:rPr lang="en-US" altLang="en-US" smtClean="0"/>
              <a:t>For example, an office with 25 filing cabinets has approximately 200,000 documents</a:t>
            </a:r>
          </a:p>
          <a:p>
            <a:r>
              <a:rPr lang="en-US" altLang="en-US" smtClean="0"/>
              <a:t>If ½ of 1% of the documents in those cabinets were misfiled, they would have 1000 documents that are filed incorrectly and cannot be found when they are needed</a:t>
            </a:r>
            <a:endParaRPr lang="en-US" altLang="en-US" dirty="0" smtClean="0"/>
          </a:p>
        </p:txBody>
      </p:sp>
      <p:pic>
        <p:nvPicPr>
          <p:cNvPr id="6" name="Picture 4" descr="pcs_popular_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0" y="4495800"/>
            <a:ext cx="2667000" cy="1708150"/>
          </a:xfrm>
          <a:prstGeom prst="rect">
            <a:avLst/>
          </a:prstGeom>
          <a:noFill/>
          <a:ln>
            <a:noFill/>
          </a:ln>
          <a:effectLst>
            <a:outerShdw blurRad="50800" dist="38100" dir="18900000" algn="b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3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r>
              <a:rPr lang="en-US" altLang="en-US" smtClean="0"/>
              <a:t>Misfiled and Disorganized Records</a:t>
            </a:r>
          </a:p>
        </p:txBody>
      </p:sp>
      <p:sp>
        <p:nvSpPr>
          <p:cNvPr id="45059" name="Text Placeholder 4"/>
          <p:cNvSpPr>
            <a:spLocks noGrp="1"/>
          </p:cNvSpPr>
          <p:nvPr>
            <p:ph type="body" sz="quarter" idx="1"/>
          </p:nvPr>
        </p:nvSpPr>
        <p:spPr/>
        <p:txBody>
          <a:bodyPr/>
          <a:lstStyle/>
          <a:p>
            <a:r>
              <a:rPr lang="en-US" altLang="en-US" dirty="0" smtClean="0"/>
              <a:t>Cause frustration among employees and customers</a:t>
            </a:r>
          </a:p>
          <a:p>
            <a:r>
              <a:rPr lang="en-US" altLang="en-US" dirty="0" smtClean="0"/>
              <a:t>Increase search time and cost</a:t>
            </a:r>
          </a:p>
          <a:p>
            <a:r>
              <a:rPr lang="en-US" altLang="en-US" dirty="0" smtClean="0"/>
              <a:t>Result could be:</a:t>
            </a:r>
          </a:p>
          <a:p>
            <a:pPr lvl="1"/>
            <a:r>
              <a:rPr lang="en-US" altLang="en-US" dirty="0" smtClean="0"/>
              <a:t>Negative press coverage</a:t>
            </a:r>
          </a:p>
          <a:p>
            <a:pPr lvl="1"/>
            <a:r>
              <a:rPr lang="en-US" altLang="en-US" dirty="0" smtClean="0"/>
              <a:t>Agency fines</a:t>
            </a:r>
          </a:p>
          <a:p>
            <a:pPr lvl="1"/>
            <a:r>
              <a:rPr lang="en-US" altLang="en-US" dirty="0" smtClean="0"/>
              <a:t>Lost productivity</a:t>
            </a:r>
          </a:p>
          <a:p>
            <a:pPr lvl="1"/>
            <a:endParaRPr lang="en-US" altLang="en-US" dirty="0" smtClean="0"/>
          </a:p>
          <a:p>
            <a:pPr lvl="1"/>
            <a:endParaRPr lang="en-US" altLang="en-US" dirty="0" smtClean="0"/>
          </a:p>
          <a:p>
            <a:endParaRPr lang="en-US" altLang="en-US" dirty="0" smtClean="0"/>
          </a:p>
        </p:txBody>
      </p:sp>
      <p:pic>
        <p:nvPicPr>
          <p:cNvPr id="5" name="Picture 2" descr="C:\Users\wojcikc\AppData\Local\Microsoft\Windows\Temporary Internet Files\Content.IE5\I0AI1BES\PullingOutHairB[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35294" y1="91746" x2="35294" y2="91746"/>
                        <a14:foregroundMark x1="29412" y1="84127" x2="29412" y2="84127"/>
                        <a14:foregroundMark x1="55000" y1="77143" x2="55000" y2="77143"/>
                        <a14:foregroundMark x1="25882" y1="64762" x2="25882" y2="64762"/>
                        <a14:foregroundMark x1="42059" y1="92063" x2="42059" y2="92063"/>
                        <a14:foregroundMark x1="24412" y1="95873" x2="24412" y2="95873"/>
                        <a14:foregroundMark x1="39118" y1="96190" x2="39118" y2="96190"/>
                        <a14:foregroundMark x1="33824" y1="97460" x2="33824" y2="97460"/>
                        <a14:foregroundMark x1="30294" y1="93016" x2="30294" y2="93016"/>
                        <a14:foregroundMark x1="41471" y1="84444" x2="41471" y2="84444"/>
                      </a14:backgroundRemoval>
                    </a14:imgEffect>
                  </a14:imgLayer>
                </a14:imgProps>
              </a:ext>
              <a:ext uri="{28A0092B-C50C-407E-A947-70E740481C1C}">
                <a14:useLocalDpi xmlns:a14="http://schemas.microsoft.com/office/drawing/2010/main" val="0"/>
              </a:ext>
            </a:extLst>
          </a:blip>
          <a:srcRect l="5114" t="4226"/>
          <a:stretch/>
        </p:blipFill>
        <p:spPr bwMode="auto">
          <a:xfrm>
            <a:off x="3383977" y="4178879"/>
            <a:ext cx="2376046" cy="222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1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File Plans</a:t>
            </a:r>
            <a:endParaRPr lang="en-US" dirty="0"/>
          </a:p>
        </p:txBody>
      </p:sp>
      <p:graphicFrame>
        <p:nvGraphicFramePr>
          <p:cNvPr id="4" name="Content Placeholder 3"/>
          <p:cNvGraphicFramePr>
            <a:graphicFrameLocks noGrp="1"/>
          </p:cNvGraphicFramePr>
          <p:nvPr>
            <p:ph idx="1"/>
            <p:extLst/>
          </p:nvPr>
        </p:nvGraphicFramePr>
        <p:xfrm>
          <a:off x="381000" y="3077977"/>
          <a:ext cx="8305801" cy="2154423"/>
        </p:xfrm>
        <a:graphic>
          <a:graphicData uri="http://schemas.openxmlformats.org/drawingml/2006/table">
            <a:tbl>
              <a:tblPr firstRow="1" bandRow="1">
                <a:tableStyleId>{5C22544A-7EE6-4342-B048-85BDC9FD1C3A}</a:tableStyleId>
              </a:tblPr>
              <a:tblGrid>
                <a:gridCol w="2009466"/>
                <a:gridCol w="2181534"/>
                <a:gridCol w="4114801"/>
              </a:tblGrid>
              <a:tr h="533400">
                <a:tc>
                  <a:txBody>
                    <a:bodyPr/>
                    <a:lstStyle/>
                    <a:p>
                      <a:r>
                        <a:rPr lang="en-US" dirty="0" smtClean="0"/>
                        <a:t>File Plan Level</a:t>
                      </a:r>
                      <a:endParaRPr lang="en-US" dirty="0"/>
                    </a:p>
                  </a:txBody>
                  <a:tcPr marL="92271" marR="92271"/>
                </a:tc>
                <a:tc>
                  <a:txBody>
                    <a:bodyPr/>
                    <a:lstStyle/>
                    <a:p>
                      <a:r>
                        <a:rPr lang="en-US" dirty="0" smtClean="0"/>
                        <a:t>Content</a:t>
                      </a:r>
                      <a:endParaRPr lang="en-US" dirty="0"/>
                    </a:p>
                  </a:txBody>
                  <a:tcPr marL="92271" marR="92271"/>
                </a:tc>
                <a:tc>
                  <a:txBody>
                    <a:bodyPr/>
                    <a:lstStyle/>
                    <a:p>
                      <a:r>
                        <a:rPr lang="en-US" dirty="0" smtClean="0"/>
                        <a:t>Example</a:t>
                      </a:r>
                      <a:endParaRPr lang="en-US" dirty="0"/>
                    </a:p>
                  </a:txBody>
                  <a:tcPr marL="92271" marR="92271"/>
                </a:tc>
              </a:tr>
              <a:tr h="517707">
                <a:tc>
                  <a:txBody>
                    <a:bodyPr/>
                    <a:lstStyle/>
                    <a:p>
                      <a:r>
                        <a:rPr lang="en-US" dirty="0" smtClean="0"/>
                        <a:t>I</a:t>
                      </a:r>
                      <a:endParaRPr lang="en-US" dirty="0"/>
                    </a:p>
                  </a:txBody>
                  <a:tcPr marL="92271" marR="92271">
                    <a:solidFill>
                      <a:schemeClr val="accent5">
                        <a:lumMod val="20000"/>
                        <a:lumOff val="80000"/>
                      </a:schemeClr>
                    </a:solidFill>
                  </a:tcPr>
                </a:tc>
                <a:tc>
                  <a:txBody>
                    <a:bodyPr/>
                    <a:lstStyle/>
                    <a:p>
                      <a:r>
                        <a:rPr lang="en-US" dirty="0" smtClean="0"/>
                        <a:t>Record Series</a:t>
                      </a:r>
                      <a:endParaRPr lang="en-US" dirty="0"/>
                    </a:p>
                  </a:txBody>
                  <a:tcPr marL="92271" marR="92271">
                    <a:solidFill>
                      <a:schemeClr val="accent5">
                        <a:lumMod val="20000"/>
                        <a:lumOff val="80000"/>
                      </a:schemeClr>
                    </a:solidFill>
                  </a:tcPr>
                </a:tc>
                <a:tc>
                  <a:txBody>
                    <a:bodyPr/>
                    <a:lstStyle/>
                    <a:p>
                      <a:r>
                        <a:rPr lang="en-US" dirty="0" smtClean="0"/>
                        <a:t>Case Files</a:t>
                      </a:r>
                      <a:endParaRPr lang="en-US" dirty="0"/>
                    </a:p>
                  </a:txBody>
                  <a:tcPr marL="92271" marR="92271">
                    <a:solidFill>
                      <a:schemeClr val="accent5">
                        <a:lumMod val="20000"/>
                        <a:lumOff val="80000"/>
                      </a:schemeClr>
                    </a:solidFill>
                  </a:tcPr>
                </a:tc>
              </a:tr>
              <a:tr h="569916">
                <a:tc>
                  <a:txBody>
                    <a:bodyPr/>
                    <a:lstStyle/>
                    <a:p>
                      <a:r>
                        <a:rPr lang="en-US" dirty="0" smtClean="0"/>
                        <a:t>II</a:t>
                      </a:r>
                      <a:endParaRPr lang="en-US" dirty="0"/>
                    </a:p>
                  </a:txBody>
                  <a:tcPr marL="92271" marR="92271">
                    <a:solidFill>
                      <a:schemeClr val="accent5">
                        <a:lumMod val="40000"/>
                        <a:lumOff val="60000"/>
                      </a:schemeClr>
                    </a:solidFill>
                  </a:tcPr>
                </a:tc>
                <a:tc>
                  <a:txBody>
                    <a:bodyPr/>
                    <a:lstStyle/>
                    <a:p>
                      <a:r>
                        <a:rPr lang="en-US" dirty="0" smtClean="0"/>
                        <a:t>Folders</a:t>
                      </a:r>
                      <a:r>
                        <a:rPr lang="en-US" baseline="0" dirty="0" smtClean="0"/>
                        <a:t> </a:t>
                      </a:r>
                      <a:endParaRPr lang="en-US" dirty="0"/>
                    </a:p>
                  </a:txBody>
                  <a:tcPr marL="92271" marR="92271">
                    <a:solidFill>
                      <a:schemeClr val="accent5">
                        <a:lumMod val="40000"/>
                        <a:lumOff val="60000"/>
                      </a:schemeClr>
                    </a:solidFill>
                  </a:tcPr>
                </a:tc>
                <a:tc>
                  <a:txBody>
                    <a:bodyPr/>
                    <a:lstStyle/>
                    <a:p>
                      <a:r>
                        <a:rPr lang="en-US" dirty="0" smtClean="0"/>
                        <a:t>Case #123, ABC</a:t>
                      </a:r>
                      <a:r>
                        <a:rPr lang="en-US" baseline="0" dirty="0" smtClean="0"/>
                        <a:t> Company</a:t>
                      </a:r>
                      <a:endParaRPr lang="en-US" dirty="0"/>
                    </a:p>
                  </a:txBody>
                  <a:tcPr marL="92271" marR="92271">
                    <a:solidFill>
                      <a:schemeClr val="accent5">
                        <a:lumMod val="40000"/>
                        <a:lumOff val="60000"/>
                      </a:schemeClr>
                    </a:solidFill>
                  </a:tcPr>
                </a:tc>
              </a:tr>
              <a:tr h="533400">
                <a:tc>
                  <a:txBody>
                    <a:bodyPr/>
                    <a:lstStyle/>
                    <a:p>
                      <a:r>
                        <a:rPr lang="en-US" dirty="0" smtClean="0"/>
                        <a:t>III</a:t>
                      </a:r>
                      <a:endParaRPr lang="en-US" dirty="0"/>
                    </a:p>
                  </a:txBody>
                  <a:tcPr marL="92271" marR="92271">
                    <a:solidFill>
                      <a:schemeClr val="accent5">
                        <a:lumMod val="60000"/>
                        <a:lumOff val="40000"/>
                      </a:schemeClr>
                    </a:solidFill>
                  </a:tcPr>
                </a:tc>
                <a:tc>
                  <a:txBody>
                    <a:bodyPr/>
                    <a:lstStyle/>
                    <a:p>
                      <a:r>
                        <a:rPr lang="en-US" dirty="0" smtClean="0"/>
                        <a:t>Documents </a:t>
                      </a:r>
                      <a:endParaRPr lang="en-US" dirty="0"/>
                    </a:p>
                  </a:txBody>
                  <a:tcPr marL="92271" marR="92271">
                    <a:solidFill>
                      <a:schemeClr val="accent5">
                        <a:lumMod val="60000"/>
                        <a:lumOff val="40000"/>
                      </a:schemeClr>
                    </a:solidFill>
                  </a:tcPr>
                </a:tc>
                <a:tc>
                  <a:txBody>
                    <a:bodyPr/>
                    <a:lstStyle/>
                    <a:p>
                      <a:r>
                        <a:rPr lang="en-US" dirty="0" smtClean="0"/>
                        <a:t>Applications, Correspondence, etc.</a:t>
                      </a:r>
                      <a:endParaRPr lang="en-US" dirty="0"/>
                    </a:p>
                  </a:txBody>
                  <a:tcPr marL="92271" marR="92271">
                    <a:solidFill>
                      <a:schemeClr val="accent5">
                        <a:lumMod val="60000"/>
                        <a:lumOff val="40000"/>
                      </a:schemeClr>
                    </a:solidFill>
                  </a:tcPr>
                </a:tc>
              </a:tr>
            </a:tbl>
          </a:graphicData>
        </a:graphic>
      </p:graphicFrame>
      <p:sp>
        <p:nvSpPr>
          <p:cNvPr id="3" name="TextBox 2"/>
          <p:cNvSpPr txBox="1"/>
          <p:nvPr/>
        </p:nvSpPr>
        <p:spPr>
          <a:xfrm>
            <a:off x="152400" y="1481007"/>
            <a:ext cx="8763000" cy="1538883"/>
          </a:xfrm>
          <a:prstGeom prst="rect">
            <a:avLst/>
          </a:prstGeom>
          <a:noFill/>
        </p:spPr>
        <p:txBody>
          <a:bodyPr wrap="square" rtlCol="0">
            <a:spAutoFit/>
          </a:bodyPr>
          <a:lstStyle/>
          <a:p>
            <a:pPr marL="228600" indent="-228600">
              <a:spcAft>
                <a:spcPts val="600"/>
              </a:spcAft>
              <a:buSzPct val="80000"/>
              <a:buFont typeface="Arial" panose="020B0604020202020204" pitchFamily="34" charset="0"/>
              <a:buChar char="•"/>
            </a:pPr>
            <a:r>
              <a:rPr lang="en-US" sz="2800" dirty="0">
                <a:cs typeface="Arial" panose="020B0604020202020204" pitchFamily="34" charset="0"/>
              </a:rPr>
              <a:t>P</a:t>
            </a:r>
            <a:r>
              <a:rPr lang="en-US" sz="2800" dirty="0" smtClean="0">
                <a:cs typeface="Arial" panose="020B0604020202020204" pitchFamily="34" charset="0"/>
              </a:rPr>
              <a:t>rovide a tiered structure for organizing records</a:t>
            </a:r>
          </a:p>
          <a:p>
            <a:pPr marL="228600" indent="-228600">
              <a:spcAft>
                <a:spcPts val="600"/>
              </a:spcAft>
              <a:buSzPct val="80000"/>
              <a:buFont typeface="Arial" panose="020B0604020202020204" pitchFamily="34" charset="0"/>
              <a:buChar char="•"/>
            </a:pPr>
            <a:r>
              <a:rPr lang="en-US" sz="2800" dirty="0" smtClean="0">
                <a:cs typeface="Arial" panose="020B0604020202020204" pitchFamily="34" charset="0"/>
              </a:rPr>
              <a:t>Make record storage and retrieval easier</a:t>
            </a:r>
          </a:p>
          <a:p>
            <a:pPr marL="228600" indent="-228600">
              <a:spcAft>
                <a:spcPts val="600"/>
              </a:spcAft>
              <a:buSzPct val="80000"/>
              <a:buFont typeface="Arial" panose="020B0604020202020204" pitchFamily="34" charset="0"/>
              <a:buChar char="•"/>
            </a:pPr>
            <a:r>
              <a:rPr lang="en-US" sz="2800" dirty="0" smtClean="0">
                <a:cs typeface="Arial" panose="020B0604020202020204" pitchFamily="34" charset="0"/>
              </a:rPr>
              <a:t>Make record retention easier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284872"/>
            <a:ext cx="1143000" cy="1143000"/>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00200" y="5576972"/>
            <a:ext cx="635000" cy="6350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23336" t="13884" r="19990" b="16107"/>
          <a:stretch/>
        </p:blipFill>
        <p:spPr>
          <a:xfrm>
            <a:off x="3657600" y="5526172"/>
            <a:ext cx="555171" cy="685800"/>
          </a:xfrm>
          <a:prstGeom prst="rect">
            <a:avLst/>
          </a:prstGeom>
          <a:effectLst>
            <a:outerShdw blurRad="50800" dist="38100" dir="2700000" algn="tl" rotWithShape="0">
              <a:prstClr val="black">
                <a:alpha val="40000"/>
              </a:prstClr>
            </a:outerShdw>
          </a:effectLst>
        </p:spPr>
      </p:pic>
      <p:sp>
        <p:nvSpPr>
          <p:cNvPr id="8" name="Rectangle 7"/>
          <p:cNvSpPr/>
          <p:nvPr/>
        </p:nvSpPr>
        <p:spPr>
          <a:xfrm>
            <a:off x="2381250" y="3576440"/>
            <a:ext cx="2209800" cy="56989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81250" y="4138597"/>
            <a:ext cx="2209800" cy="56989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81250" y="4679733"/>
            <a:ext cx="2209800" cy="55378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53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xit" presetSubtype="0" fill="hold" grpId="1" nodeType="withEffect">
                                  <p:stCondLst>
                                    <p:cond delay="200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nodeType="withEffect">
                                  <p:stCondLst>
                                    <p:cond delay="250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250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xit" presetSubtype="0" fill="hold" grpId="1" nodeType="withEffect">
                                  <p:stCondLst>
                                    <p:cond delay="3500"/>
                                  </p:stCondLst>
                                  <p:childTnLst>
                                    <p:set>
                                      <p:cBhvr>
                                        <p:cTn id="17" dur="1" fill="hold">
                                          <p:stCondLst>
                                            <p:cond delay="0"/>
                                          </p:stCondLst>
                                        </p:cTn>
                                        <p:tgtEl>
                                          <p:spTgt spid="9"/>
                                        </p:tgtEl>
                                        <p:attrNameLst>
                                          <p:attrName>style.visibility</p:attrName>
                                        </p:attrNameLst>
                                      </p:cBhvr>
                                      <p:to>
                                        <p:strVal val="hidden"/>
                                      </p:to>
                                    </p:set>
                                  </p:childTnLst>
                                </p:cTn>
                              </p:par>
                              <p:par>
                                <p:cTn id="18" presetID="37" presetClass="path" presetSubtype="0" accel="50000" decel="50000" fill="hold" nodeType="withEffect">
                                  <p:stCondLst>
                                    <p:cond delay="2500"/>
                                  </p:stCondLst>
                                  <p:childTnLst>
                                    <p:animMotion origin="layout" path="M -8.33333E-7 -2.22222E-6 L 0.05087 -0.07778 C 0.06163 -0.09514 0.07865 -0.10463 0.09705 -0.10648 C 0.11806 -0.10833 0.13438 -0.10162 0.14722 -0.08703 L 0.20781 -0.01782 " pathEditMode="relative" rAng="21360000" ptsTypes="AAAAA">
                                      <p:cBhvr>
                                        <p:cTn id="19" dur="1000" fill="hold"/>
                                        <p:tgtEl>
                                          <p:spTgt spid="6"/>
                                        </p:tgtEl>
                                        <p:attrNameLst>
                                          <p:attrName>ppt_x</p:attrName>
                                          <p:attrName>ppt_y</p:attrName>
                                        </p:attrNameLst>
                                      </p:cBhvr>
                                      <p:rCtr x="10139" y="-5741"/>
                                    </p:animMotion>
                                  </p:childTnLst>
                                </p:cTn>
                              </p:par>
                              <p:par>
                                <p:cTn id="20" presetID="1" presetClass="entr" presetSubtype="0" fill="hold" nodeType="withEffect">
                                  <p:stCondLst>
                                    <p:cond delay="3500"/>
                                  </p:stCondLst>
                                  <p:childTnLst>
                                    <p:set>
                                      <p:cBhvr>
                                        <p:cTn id="21" dur="1" fill="hold">
                                          <p:stCondLst>
                                            <p:cond delay="499"/>
                                          </p:stCondLst>
                                        </p:cTn>
                                        <p:tgtEl>
                                          <p:spTgt spid="7"/>
                                        </p:tgtEl>
                                        <p:attrNameLst>
                                          <p:attrName>style.visibility</p:attrName>
                                        </p:attrNameLst>
                                      </p:cBhvr>
                                      <p:to>
                                        <p:strVal val="visible"/>
                                      </p:to>
                                    </p:set>
                                  </p:childTnLst>
                                </p:cTn>
                              </p:par>
                              <p:par>
                                <p:cTn id="22" presetID="1" presetClass="entr" presetSubtype="0" fill="hold" grpId="0" nodeType="withEffect">
                                  <p:stCondLst>
                                    <p:cond delay="375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xit" presetSubtype="0" fill="hold" grpId="1" nodeType="withEffect">
                                  <p:stCondLst>
                                    <p:cond delay="5000"/>
                                  </p:stCondLst>
                                  <p:childTnLst>
                                    <p:set>
                                      <p:cBhvr>
                                        <p:cTn id="25" dur="1" fill="hold">
                                          <p:stCondLst>
                                            <p:cond delay="0"/>
                                          </p:stCondLst>
                                        </p:cTn>
                                        <p:tgtEl>
                                          <p:spTgt spid="10"/>
                                        </p:tgtEl>
                                        <p:attrNameLst>
                                          <p:attrName>style.visibility</p:attrName>
                                        </p:attrNameLst>
                                      </p:cBhvr>
                                      <p:to>
                                        <p:strVal val="hidden"/>
                                      </p:to>
                                    </p:set>
                                  </p:childTnLst>
                                </p:cTn>
                              </p:par>
                              <p:par>
                                <p:cTn id="26" presetID="37" presetClass="path" presetSubtype="0" accel="50000" decel="50000" fill="hold" nodeType="withEffect">
                                  <p:stCondLst>
                                    <p:cond delay="3500"/>
                                  </p:stCondLst>
                                  <p:childTnLst>
                                    <p:animMotion origin="layout" path="M 0.00226 -0.01412 L 0.08785 -0.07778 C 0.1059 -0.0919 0.13264 -0.09931 0.16059 -0.09931 C 0.19253 -0.09931 0.21805 -0.0919 0.23611 -0.07778 L 0.32187 -0.01412 " pathEditMode="relative" rAng="0" ptsTypes="AAAAA">
                                      <p:cBhvr>
                                        <p:cTn id="27" dur="1500" fill="hold"/>
                                        <p:tgtEl>
                                          <p:spTgt spid="7"/>
                                        </p:tgtEl>
                                        <p:attrNameLst>
                                          <p:attrName>ppt_x</p:attrName>
                                          <p:attrName>ppt_y</p:attrName>
                                        </p:attrNameLst>
                                      </p:cBhvr>
                                      <p:rCtr x="15972"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 Re-organizing Filing Systems</a:t>
            </a:r>
            <a:endParaRPr lang="en-US" dirty="0"/>
          </a:p>
        </p:txBody>
      </p:sp>
      <p:sp>
        <p:nvSpPr>
          <p:cNvPr id="3" name="Content Placeholder 2"/>
          <p:cNvSpPr>
            <a:spLocks noGrp="1"/>
          </p:cNvSpPr>
          <p:nvPr>
            <p:ph idx="1"/>
          </p:nvPr>
        </p:nvSpPr>
        <p:spPr/>
        <p:txBody>
          <a:bodyPr/>
          <a:lstStyle/>
          <a:p>
            <a:r>
              <a:rPr lang="en-US" dirty="0" smtClean="0"/>
              <a:t>New System:  Design for day-forward implementation</a:t>
            </a:r>
          </a:p>
          <a:p>
            <a:pPr lvl="1"/>
            <a:r>
              <a:rPr lang="en-US" dirty="0" smtClean="0"/>
              <a:t>Develop business rules for consistently using the system</a:t>
            </a:r>
          </a:p>
          <a:p>
            <a:pPr lvl="1"/>
            <a:r>
              <a:rPr lang="en-US" dirty="0" smtClean="0"/>
              <a:t>Pick a start date for the new system</a:t>
            </a:r>
          </a:p>
          <a:p>
            <a:pPr lvl="1"/>
            <a:r>
              <a:rPr lang="en-US" dirty="0" smtClean="0"/>
              <a:t>Build new recordkeeping habits</a:t>
            </a:r>
          </a:p>
          <a:p>
            <a:r>
              <a:rPr lang="en-US" dirty="0" smtClean="0"/>
              <a:t>Old System:  Clean up is a separate project</a:t>
            </a:r>
          </a:p>
          <a:p>
            <a:pPr lvl="1"/>
            <a:r>
              <a:rPr lang="en-US" dirty="0" smtClean="0"/>
              <a:t>If possible, wait to implement clean up of the old system</a:t>
            </a:r>
          </a:p>
          <a:p>
            <a:pPr lvl="1"/>
            <a:r>
              <a:rPr lang="en-US" dirty="0" smtClean="0"/>
              <a:t>Developing new habits and business rules first will make clean up easier</a:t>
            </a:r>
          </a:p>
          <a:p>
            <a:endParaRPr lang="en-US" dirty="0"/>
          </a:p>
        </p:txBody>
      </p:sp>
    </p:spTree>
    <p:extLst>
      <p:ext uri="{BB962C8B-B14F-4D97-AF65-F5344CB8AC3E}">
        <p14:creationId xmlns:p14="http://schemas.microsoft.com/office/powerpoint/2010/main" val="419011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Storing Records</a:t>
            </a:r>
            <a:endParaRPr lang="en-US" dirty="0"/>
          </a:p>
        </p:txBody>
      </p:sp>
      <p:sp>
        <p:nvSpPr>
          <p:cNvPr id="4" name="Text Placeholder 3"/>
          <p:cNvSpPr>
            <a:spLocks noGrp="1"/>
          </p:cNvSpPr>
          <p:nvPr>
            <p:ph type="body" sz="quarter" idx="10"/>
          </p:nvPr>
        </p:nvSpPr>
        <p:spPr/>
        <p:txBody>
          <a:bodyPr/>
          <a:lstStyle/>
          <a:p>
            <a:r>
              <a:rPr lang="en-US" smtClean="0"/>
              <a:t>Option #2</a:t>
            </a:r>
            <a:endParaRPr lang="en-US" dirty="0"/>
          </a:p>
        </p:txBody>
      </p:sp>
      <p:pic>
        <p:nvPicPr>
          <p:cNvPr id="5" name="Picture 2" descr="C:\Documents and Settings\wojcikc\Local Settings\Temporary Internet Files\Content.IE5\E1UDKVJU\MC910217009[1].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67" b="89889" l="1722" r="97130">
                        <a14:foregroundMark x1="28932" y1="77667" x2="28932" y2="77667"/>
                      </a14:backgroundRemoval>
                    </a14:imgEffect>
                  </a14:imgLayer>
                </a14:imgProps>
              </a:ext>
              <a:ext uri="{28A0092B-C50C-407E-A947-70E740481C1C}">
                <a14:useLocalDpi xmlns:a14="http://schemas.microsoft.com/office/drawing/2010/main" val="0"/>
              </a:ext>
            </a:extLst>
          </a:blip>
          <a:srcRect l="-1" t="2474" r="2942" b="12608"/>
          <a:stretch/>
        </p:blipFill>
        <p:spPr bwMode="auto">
          <a:xfrm>
            <a:off x="3771900" y="3429000"/>
            <a:ext cx="1600200" cy="1446630"/>
          </a:xfrm>
          <a:prstGeom prst="rect">
            <a:avLst/>
          </a:prstGeom>
          <a:noFill/>
          <a:effectLst>
            <a:outerShdw blurRad="50800" dist="38100" dir="2700000" algn="tl" rotWithShape="0">
              <a:prstClr val="black">
                <a:alpha val="40000"/>
              </a:prstClr>
            </a:outerShdw>
          </a:effectLst>
          <a:scene3d>
            <a:camera prst="obliqueTop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00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Options</a:t>
            </a:r>
            <a:endParaRPr lang="en-US" dirty="0"/>
          </a:p>
        </p:txBody>
      </p:sp>
      <p:sp>
        <p:nvSpPr>
          <p:cNvPr id="3" name="Content Placeholder 2"/>
          <p:cNvSpPr>
            <a:spLocks noGrp="1"/>
          </p:cNvSpPr>
          <p:nvPr>
            <p:ph idx="1"/>
          </p:nvPr>
        </p:nvSpPr>
        <p:spPr/>
        <p:txBody>
          <a:bodyPr/>
          <a:lstStyle/>
          <a:p>
            <a:pPr lvl="0"/>
            <a:r>
              <a:rPr lang="en-US" dirty="0" smtClean="0"/>
              <a:t>Cabinets</a:t>
            </a:r>
          </a:p>
          <a:p>
            <a:pPr lvl="0"/>
            <a:r>
              <a:rPr lang="en-US" dirty="0" smtClean="0"/>
              <a:t>Shelving</a:t>
            </a:r>
          </a:p>
          <a:p>
            <a:pPr lvl="0"/>
            <a:r>
              <a:rPr lang="en-US" dirty="0" smtClean="0"/>
              <a:t>Closets</a:t>
            </a:r>
          </a:p>
          <a:p>
            <a:pPr lvl="0"/>
            <a:r>
              <a:rPr lang="en-US" dirty="0" smtClean="0"/>
              <a:t>Cubicles</a:t>
            </a:r>
          </a:p>
          <a:p>
            <a:pPr lvl="0"/>
            <a:r>
              <a:rPr lang="en-US" dirty="0" smtClean="0"/>
              <a:t>Electronic storage</a:t>
            </a:r>
          </a:p>
          <a:p>
            <a:pPr lvl="0"/>
            <a:r>
              <a:rPr lang="en-US" dirty="0" smtClean="0"/>
              <a:t>Off-site storage</a:t>
            </a:r>
          </a:p>
          <a:p>
            <a:r>
              <a:rPr lang="en-US" dirty="0" smtClean="0"/>
              <a:t>Secret places nobody wants to admit exists…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4718605"/>
            <a:ext cx="1428750" cy="1654923"/>
          </a:xfrm>
          <a:prstGeom prst="rect">
            <a:avLst/>
          </a:prstGeom>
        </p:spPr>
      </p:pic>
    </p:spTree>
    <p:extLst>
      <p:ext uri="{BB962C8B-B14F-4D97-AF65-F5344CB8AC3E}">
        <p14:creationId xmlns:p14="http://schemas.microsoft.com/office/powerpoint/2010/main" val="144224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normAutofit fontScale="90000"/>
          </a:bodyPr>
          <a:lstStyle/>
          <a:p>
            <a:r>
              <a:rPr lang="en-US" altLang="en-US" dirty="0" smtClean="0"/>
              <a:t>Nobody has unlimited funds or storage space</a:t>
            </a:r>
          </a:p>
        </p:txBody>
      </p:sp>
      <p:sp>
        <p:nvSpPr>
          <p:cNvPr id="5123" name="Text Placeholder 4"/>
          <p:cNvSpPr>
            <a:spLocks noGrp="1"/>
          </p:cNvSpPr>
          <p:nvPr>
            <p:ph type="body" sz="quarter" idx="1"/>
          </p:nvPr>
        </p:nvSpPr>
        <p:spPr/>
        <p:txBody>
          <a:bodyPr/>
          <a:lstStyle/>
          <a:p>
            <a:r>
              <a:rPr lang="en-US" altLang="en-US" smtClean="0"/>
              <a:t>There is no “one size fits all” solution </a:t>
            </a:r>
          </a:p>
          <a:p>
            <a:r>
              <a:rPr lang="en-US" altLang="en-US" smtClean="0"/>
              <a:t>Different records and processes have unique needs</a:t>
            </a:r>
          </a:p>
          <a:p>
            <a:r>
              <a:rPr lang="en-US" altLang="en-US" smtClean="0"/>
              <a:t>Understand the total cost of ownership</a:t>
            </a:r>
          </a:p>
          <a:p>
            <a:endParaRPr lang="en-US" altLang="en-US" dirty="0" smtClean="0"/>
          </a:p>
        </p:txBody>
      </p:sp>
      <p:pic>
        <p:nvPicPr>
          <p:cNvPr id="5" name="Picture 4" descr="C:\Users\wojcikc\AppData\Local\Microsoft\Windows\Temporary Internet Files\Content.IE5\MN2B48XJ\money+tre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1910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0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Laws</a:t>
            </a:r>
          </a:p>
        </p:txBody>
      </p:sp>
      <p:sp>
        <p:nvSpPr>
          <p:cNvPr id="15363" name="Rectangle 3"/>
          <p:cNvSpPr>
            <a:spLocks noGrp="1" noChangeArrowheads="1"/>
          </p:cNvSpPr>
          <p:nvPr>
            <p:ph idx="1"/>
          </p:nvPr>
        </p:nvSpPr>
        <p:spPr/>
        <p:txBody>
          <a:bodyPr>
            <a:normAutofit/>
          </a:bodyPr>
          <a:lstStyle/>
          <a:p>
            <a:r>
              <a:rPr lang="en-US" altLang="en-US" dirty="0" smtClean="0"/>
              <a:t>Freedom of Information Act, Definitions</a:t>
            </a:r>
          </a:p>
          <a:p>
            <a:pPr lvl="1"/>
            <a:r>
              <a:rPr lang="en-US" altLang="en-US" dirty="0" smtClean="0"/>
              <a:t>M.C.L. 15.231-15.232	</a:t>
            </a:r>
          </a:p>
          <a:p>
            <a:r>
              <a:rPr lang="en-US" altLang="en-US" dirty="0" smtClean="0"/>
              <a:t>Management and Budget Act, Records Management</a:t>
            </a:r>
          </a:p>
          <a:p>
            <a:pPr lvl="1"/>
            <a:r>
              <a:rPr lang="en-US" altLang="en-US" dirty="0" smtClean="0"/>
              <a:t>M.C.L. 18.1284-1292	</a:t>
            </a:r>
          </a:p>
          <a:p>
            <a:r>
              <a:rPr lang="en-US" altLang="en-US" dirty="0" smtClean="0"/>
              <a:t>Historical Commission Act</a:t>
            </a:r>
          </a:p>
          <a:p>
            <a:pPr lvl="1"/>
            <a:r>
              <a:rPr lang="en-US" altLang="en-US" dirty="0" smtClean="0"/>
              <a:t>M.C.L. 399.1-10</a:t>
            </a:r>
          </a:p>
          <a:p>
            <a:r>
              <a:rPr lang="en-US" altLang="en-US" dirty="0" smtClean="0"/>
              <a:t>Penal Code, Public Records</a:t>
            </a:r>
          </a:p>
          <a:p>
            <a:pPr lvl="1"/>
            <a:r>
              <a:rPr lang="en-US" altLang="en-US" dirty="0" smtClean="0"/>
              <a:t>M.C.L. 750.491</a:t>
            </a:r>
          </a:p>
          <a:p>
            <a:pPr lvl="3"/>
            <a:endParaRPr lang="en-US" altLang="en-US" dirty="0" smtClean="0"/>
          </a:p>
          <a:p>
            <a:r>
              <a:rPr lang="en-US" altLang="en-US" dirty="0" smtClean="0"/>
              <a:t>Note:  The Michigan Compiled Laws are available online at </a:t>
            </a:r>
            <a:r>
              <a:rPr lang="en-US" altLang="en-US" dirty="0" smtClean="0">
                <a:hlinkClick r:id="rId3"/>
              </a:rPr>
              <a:t>http://www.legislature.mi.gov/</a:t>
            </a:r>
            <a:endParaRPr lang="en-US" altLang="en-US" dirty="0" smtClean="0"/>
          </a:p>
        </p:txBody>
      </p:sp>
      <p:pic>
        <p:nvPicPr>
          <p:cNvPr id="7" name="Picture 2" descr="C:\Users\wojcikc\AppData\Local\Microsoft\Windows\Temporary Internet Files\Content.IE5\MN2B48XJ\legal_right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88481"/>
            <a:ext cx="1704975" cy="1595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8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Cost of Recordkeeping</a:t>
            </a:r>
            <a:endParaRPr lang="en-US" altLang="en-US" dirty="0" smtClean="0"/>
          </a:p>
        </p:txBody>
      </p:sp>
      <p:sp>
        <p:nvSpPr>
          <p:cNvPr id="7171" name="Content Placeholder 2"/>
          <p:cNvSpPr>
            <a:spLocks noGrp="1"/>
          </p:cNvSpPr>
          <p:nvPr>
            <p:ph idx="1"/>
          </p:nvPr>
        </p:nvSpPr>
        <p:spPr/>
        <p:txBody>
          <a:bodyPr/>
          <a:lstStyle/>
          <a:p>
            <a:r>
              <a:rPr lang="en-US" altLang="en-US" smtClean="0"/>
              <a:t>Costs are different for each type of recordkeeping system</a:t>
            </a:r>
          </a:p>
          <a:p>
            <a:r>
              <a:rPr lang="en-US" altLang="en-US" smtClean="0"/>
              <a:t>Cost factors include:</a:t>
            </a:r>
          </a:p>
          <a:p>
            <a:pPr lvl="1"/>
            <a:r>
              <a:rPr lang="en-US" altLang="en-US" smtClean="0"/>
              <a:t>Employees</a:t>
            </a:r>
          </a:p>
          <a:p>
            <a:pPr lvl="1"/>
            <a:r>
              <a:rPr lang="en-US" altLang="en-US" smtClean="0"/>
              <a:t>Volume of records</a:t>
            </a:r>
          </a:p>
          <a:p>
            <a:pPr lvl="1"/>
            <a:r>
              <a:rPr lang="en-US" altLang="en-US" smtClean="0"/>
              <a:t>Method of record creation and modification</a:t>
            </a:r>
          </a:p>
          <a:p>
            <a:pPr lvl="1"/>
            <a:r>
              <a:rPr lang="en-US" altLang="en-US" smtClean="0"/>
              <a:t>Storage and security</a:t>
            </a:r>
          </a:p>
          <a:p>
            <a:pPr lvl="1"/>
            <a:r>
              <a:rPr lang="en-US" altLang="en-US" smtClean="0"/>
              <a:t>Frequency of access, and type of access needed</a:t>
            </a:r>
            <a:endParaRPr lang="en-US" altLang="en-US" dirty="0" smtClean="0"/>
          </a:p>
        </p:txBody>
      </p:sp>
      <p:pic>
        <p:nvPicPr>
          <p:cNvPr id="7" name="Picture 2" descr="C:\Documents and Settings\wojcikc\Local Settings\Temporary Internet Files\Content.IE5\LQ1TX1DS\MC90044131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75" y="528955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42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US" altLang="en-US" smtClean="0"/>
              <a:t>Conduct a Needs Analysis</a:t>
            </a:r>
            <a:endParaRPr lang="en-US" altLang="en-US" dirty="0" smtClean="0"/>
          </a:p>
        </p:txBody>
      </p:sp>
      <p:sp>
        <p:nvSpPr>
          <p:cNvPr id="78851" name="Rectangle 5"/>
          <p:cNvSpPr>
            <a:spLocks noGrp="1" noChangeArrowheads="1"/>
          </p:cNvSpPr>
          <p:nvPr>
            <p:ph idx="1"/>
          </p:nvPr>
        </p:nvSpPr>
        <p:spPr/>
        <p:txBody>
          <a:bodyPr/>
          <a:lstStyle/>
          <a:p>
            <a:r>
              <a:rPr lang="en-US" altLang="en-US" smtClean="0"/>
              <a:t>Define your problem</a:t>
            </a:r>
          </a:p>
          <a:p>
            <a:r>
              <a:rPr lang="en-US" altLang="en-US" smtClean="0"/>
              <a:t>Analyze your current processes</a:t>
            </a:r>
          </a:p>
          <a:p>
            <a:pPr lvl="1"/>
            <a:r>
              <a:rPr lang="en-US" altLang="en-US" smtClean="0"/>
              <a:t>How/why records are created</a:t>
            </a:r>
          </a:p>
          <a:p>
            <a:pPr lvl="1"/>
            <a:r>
              <a:rPr lang="en-US" altLang="en-US" smtClean="0"/>
              <a:t>Storage (volume, location, security)</a:t>
            </a:r>
          </a:p>
          <a:p>
            <a:pPr lvl="1"/>
            <a:r>
              <a:rPr lang="en-US" altLang="en-US" smtClean="0"/>
              <a:t>Indexing</a:t>
            </a:r>
          </a:p>
          <a:p>
            <a:pPr lvl="1"/>
            <a:r>
              <a:rPr lang="en-US" altLang="en-US" smtClean="0"/>
              <a:t>Retrieval activity (who, how often, where)</a:t>
            </a:r>
          </a:p>
          <a:p>
            <a:pPr lvl="1"/>
            <a:r>
              <a:rPr lang="en-US" altLang="en-US" smtClean="0"/>
              <a:t>Workflow and record modifications</a:t>
            </a:r>
          </a:p>
          <a:p>
            <a:pPr lvl="1"/>
            <a:r>
              <a:rPr lang="en-US" altLang="en-US" smtClean="0"/>
              <a:t>Retention</a:t>
            </a:r>
          </a:p>
          <a:p>
            <a:r>
              <a:rPr lang="en-US" altLang="en-US" smtClean="0"/>
              <a:t>Identify all potential solutions</a:t>
            </a:r>
          </a:p>
          <a:p>
            <a:r>
              <a:rPr lang="en-US" altLang="en-US" smtClean="0"/>
              <a:t>Compare the costs of the solutions</a:t>
            </a:r>
            <a:endParaRPr lang="en-US" altLang="en-US" dirty="0" smtClean="0"/>
          </a:p>
        </p:txBody>
      </p:sp>
      <p:pic>
        <p:nvPicPr>
          <p:cNvPr id="4" name="Picture 2" descr="C:\Documents and Settings\wojcikc\Local Settings\Temp\Temporary Internet Files\Content.IE5\5LKXDY4M\MC900434929[1].png"/>
          <p:cNvPicPr>
            <a:picLocks noChangeAspect="1" noChangeArrowheads="1"/>
          </p:cNvPicPr>
          <p:nvPr/>
        </p:nvPicPr>
        <p:blipFill>
          <a:blip r:embed="rId2"/>
          <a:srcRect/>
          <a:stretch>
            <a:fillRect/>
          </a:stretch>
        </p:blipFill>
        <p:spPr bwMode="auto">
          <a:xfrm>
            <a:off x="7391400" y="3195637"/>
            <a:ext cx="1228725" cy="12287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60365"/>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Storage Options</a:t>
            </a:r>
          </a:p>
        </p:txBody>
      </p:sp>
      <p:graphicFrame>
        <p:nvGraphicFramePr>
          <p:cNvPr id="2" name="Diagram 1"/>
          <p:cNvGraphicFramePr/>
          <p:nvPr>
            <p:extLst/>
          </p:nvPr>
        </p:nvGraphicFramePr>
        <p:xfrm>
          <a:off x="228600" y="13716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155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dirty="0" smtClean="0"/>
              <a:t>Paper Benefits</a:t>
            </a:r>
          </a:p>
        </p:txBody>
      </p:sp>
      <p:sp>
        <p:nvSpPr>
          <p:cNvPr id="79875" name="Rectangle 3"/>
          <p:cNvSpPr>
            <a:spLocks noGrp="1" noChangeArrowheads="1"/>
          </p:cNvSpPr>
          <p:nvPr>
            <p:ph idx="1"/>
          </p:nvPr>
        </p:nvSpPr>
        <p:spPr>
          <a:prstGeom prst="rect">
            <a:avLst/>
          </a:prstGeom>
        </p:spPr>
        <p:txBody>
          <a:bodyPr/>
          <a:lstStyle/>
          <a:p>
            <a:r>
              <a:rPr lang="en-US" altLang="en-US" dirty="0" smtClean="0"/>
              <a:t>Easy to read </a:t>
            </a:r>
          </a:p>
          <a:p>
            <a:r>
              <a:rPr lang="en-US" altLang="en-US" dirty="0" smtClean="0"/>
              <a:t>Easy to transport</a:t>
            </a:r>
          </a:p>
          <a:p>
            <a:r>
              <a:rPr lang="en-US" altLang="en-US" dirty="0" smtClean="0"/>
              <a:t>Established filing rules </a:t>
            </a:r>
          </a:p>
          <a:p>
            <a:r>
              <a:rPr lang="en-US" altLang="en-US" dirty="0" smtClean="0"/>
              <a:t>Satisfies long-term storage requirements</a:t>
            </a:r>
          </a:p>
          <a:p>
            <a:r>
              <a:rPr lang="en-US" altLang="en-US" dirty="0" smtClean="0"/>
              <a:t>May be eligible for low-cost off-site storage</a:t>
            </a:r>
          </a:p>
          <a:p>
            <a:pPr lvl="1"/>
            <a:endParaRPr lang="en-US" altLang="en-US" dirty="0" smtClean="0"/>
          </a:p>
        </p:txBody>
      </p:sp>
      <p:pic>
        <p:nvPicPr>
          <p:cNvPr id="79876" name="Picture 2" descr="C:\Users\wojcikc\AppData\Local\Microsoft\Windows\Temporary Internet Files\Content.IE5\FICQMPJY\MC90043259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5029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157267"/>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r>
              <a:rPr lang="en-US" altLang="en-US" smtClean="0"/>
              <a:t>Paper Disadvantages</a:t>
            </a:r>
          </a:p>
        </p:txBody>
      </p:sp>
      <p:sp>
        <p:nvSpPr>
          <p:cNvPr id="80899" name="Text Placeholder 4"/>
          <p:cNvSpPr>
            <a:spLocks noGrp="1"/>
          </p:cNvSpPr>
          <p:nvPr>
            <p:ph idx="1"/>
          </p:nvPr>
        </p:nvSpPr>
        <p:spPr>
          <a:prstGeom prst="rect">
            <a:avLst/>
          </a:prstGeom>
        </p:spPr>
        <p:txBody>
          <a:bodyPr/>
          <a:lstStyle/>
          <a:p>
            <a:r>
              <a:rPr lang="en-US" altLang="en-US" dirty="0" smtClean="0"/>
              <a:t>No disaster recovery</a:t>
            </a:r>
          </a:p>
          <a:p>
            <a:r>
              <a:rPr lang="en-US" altLang="en-US" dirty="0" smtClean="0"/>
              <a:t>Single user/single location access</a:t>
            </a:r>
          </a:p>
          <a:p>
            <a:r>
              <a:rPr lang="en-US" altLang="en-US" dirty="0" smtClean="0"/>
              <a:t>Expensive to duplicate</a:t>
            </a:r>
          </a:p>
          <a:p>
            <a:r>
              <a:rPr lang="en-US" altLang="en-US" dirty="0" smtClean="0"/>
              <a:t>Easy to misfile or lose</a:t>
            </a:r>
          </a:p>
          <a:p>
            <a:endParaRPr lang="en-US" altLang="en-US" dirty="0" smtClean="0"/>
          </a:p>
        </p:txBody>
      </p:sp>
      <p:pic>
        <p:nvPicPr>
          <p:cNvPr id="80900" name="Picture 2" descr="C:\Users\wojcikc\AppData\Local\Microsoft\Windows\Temporary Internet Files\Content.IE5\GOOD850R\MC90044145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495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85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lstStyle/>
          <a:p>
            <a:r>
              <a:rPr lang="en-US" altLang="en-US" smtClean="0"/>
              <a:t>When to Use Paper</a:t>
            </a:r>
          </a:p>
        </p:txBody>
      </p:sp>
      <p:sp>
        <p:nvSpPr>
          <p:cNvPr id="81923" name="Text Placeholder 4"/>
          <p:cNvSpPr>
            <a:spLocks noGrp="1"/>
          </p:cNvSpPr>
          <p:nvPr>
            <p:ph idx="1"/>
          </p:nvPr>
        </p:nvSpPr>
        <p:spPr>
          <a:prstGeom prst="rect">
            <a:avLst/>
          </a:prstGeom>
        </p:spPr>
        <p:txBody>
          <a:bodyPr/>
          <a:lstStyle/>
          <a:p>
            <a:r>
              <a:rPr lang="en-US" altLang="en-US" dirty="0" smtClean="0"/>
              <a:t>Low retrieval activity</a:t>
            </a:r>
          </a:p>
          <a:p>
            <a:r>
              <a:rPr lang="en-US" altLang="en-US" dirty="0" smtClean="0"/>
              <a:t>Low volume of records</a:t>
            </a:r>
          </a:p>
          <a:p>
            <a:r>
              <a:rPr lang="en-US" altLang="en-US" dirty="0" smtClean="0"/>
              <a:t>Physical storage space is available (on-site or off-site)</a:t>
            </a:r>
          </a:p>
          <a:p>
            <a:pPr>
              <a:buClr>
                <a:srgbClr val="FF0066"/>
              </a:buClr>
              <a:buSzPct val="60000"/>
              <a:buFont typeface="Wingdings" panose="05000000000000000000" pitchFamily="2" charset="2"/>
              <a:buChar char="v"/>
            </a:pPr>
            <a:r>
              <a:rPr lang="en-US" altLang="en-US" dirty="0" smtClean="0"/>
              <a:t>Be aware that electronic storage is more expensive than paper storage, if the record was originally created in a paper format</a:t>
            </a:r>
          </a:p>
        </p:txBody>
      </p:sp>
      <p:pic>
        <p:nvPicPr>
          <p:cNvPr id="81924" name="Picture 9" descr="C:\Documents and Settings\wojcikc\Local Settings\Temporary Internet Files\Content.IE5\GOD4QPM8\MC90043260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662" y="4987925"/>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33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Microfilm Benefits</a:t>
            </a:r>
          </a:p>
        </p:txBody>
      </p:sp>
      <p:sp>
        <p:nvSpPr>
          <p:cNvPr id="82947" name="Rectangle 3"/>
          <p:cNvSpPr>
            <a:spLocks noGrp="1" noChangeArrowheads="1"/>
          </p:cNvSpPr>
          <p:nvPr>
            <p:ph idx="1"/>
          </p:nvPr>
        </p:nvSpPr>
        <p:spPr>
          <a:prstGeom prst="rect">
            <a:avLst/>
          </a:prstGeom>
        </p:spPr>
        <p:txBody>
          <a:bodyPr/>
          <a:lstStyle/>
          <a:p>
            <a:r>
              <a:rPr lang="en-US" altLang="en-US" dirty="0" smtClean="0"/>
              <a:t>Reduce space requirements (~ 98%)</a:t>
            </a:r>
          </a:p>
          <a:p>
            <a:r>
              <a:rPr lang="en-US" altLang="en-US" dirty="0" smtClean="0"/>
              <a:t>Easy duplication and distribution</a:t>
            </a:r>
          </a:p>
          <a:p>
            <a:r>
              <a:rPr lang="en-US" altLang="en-US" dirty="0" smtClean="0"/>
              <a:t>Preserves information (long-term stability)</a:t>
            </a:r>
          </a:p>
          <a:p>
            <a:r>
              <a:rPr lang="en-US" altLang="en-US" dirty="0" smtClean="0"/>
              <a:t>Minimal system dependence</a:t>
            </a:r>
          </a:p>
          <a:p>
            <a:r>
              <a:rPr lang="en-US" altLang="en-US" dirty="0" smtClean="0"/>
              <a:t>Security/protection (working and security copies)</a:t>
            </a:r>
          </a:p>
          <a:p>
            <a:r>
              <a:rPr lang="en-US" altLang="en-US" dirty="0" smtClean="0"/>
              <a:t>Integrity of records </a:t>
            </a:r>
          </a:p>
          <a:p>
            <a:r>
              <a:rPr lang="en-US" altLang="en-US" dirty="0" smtClean="0"/>
              <a:t>Improve filing and retrieval activity </a:t>
            </a:r>
          </a:p>
          <a:p>
            <a:r>
              <a:rPr lang="en-US" altLang="en-US" dirty="0" smtClean="0"/>
              <a:t>Eliminate misfiles</a:t>
            </a:r>
          </a:p>
        </p:txBody>
      </p:sp>
      <p:pic>
        <p:nvPicPr>
          <p:cNvPr id="4" name="Picture 2" descr="C:\Documents and Settings\wojcikc\Local Settings\Temporary Internet Files\Content.IE5\3FRG5ZH2\MC900441723[1].png"/>
          <p:cNvPicPr>
            <a:picLocks noChangeAspect="1" noChangeArrowheads="1"/>
          </p:cNvPicPr>
          <p:nvPr/>
        </p:nvPicPr>
        <p:blipFill>
          <a:blip r:embed="rId2"/>
          <a:srcRect/>
          <a:stretch>
            <a:fillRect/>
          </a:stretch>
        </p:blipFill>
        <p:spPr bwMode="auto">
          <a:xfrm>
            <a:off x="4038600" y="5423836"/>
            <a:ext cx="1066800" cy="1066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5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Microfilm Disadvantages</a:t>
            </a:r>
            <a:endParaRPr lang="en-US" dirty="0"/>
          </a:p>
        </p:txBody>
      </p:sp>
      <p:sp>
        <p:nvSpPr>
          <p:cNvPr id="3" name="Content Placeholder 2"/>
          <p:cNvSpPr>
            <a:spLocks noGrp="1"/>
          </p:cNvSpPr>
          <p:nvPr>
            <p:ph idx="1"/>
          </p:nvPr>
        </p:nvSpPr>
        <p:spPr>
          <a:prstGeom prst="rect">
            <a:avLst/>
          </a:prstGeom>
        </p:spPr>
        <p:txBody>
          <a:bodyPr/>
          <a:lstStyle/>
          <a:p>
            <a:r>
              <a:rPr lang="en-US" dirty="0" smtClean="0"/>
              <a:t>Not user friendly</a:t>
            </a:r>
          </a:p>
          <a:p>
            <a:r>
              <a:rPr lang="en-US" dirty="0" smtClean="0"/>
              <a:t>Central point of access</a:t>
            </a:r>
          </a:p>
          <a:p>
            <a:r>
              <a:rPr lang="en-US" dirty="0" smtClean="0"/>
              <a:t>Single user access</a:t>
            </a:r>
          </a:p>
          <a:p>
            <a:r>
              <a:rPr lang="en-US" dirty="0" smtClean="0"/>
              <a:t>Diminishing availability of film, readers, printers and scanners</a:t>
            </a:r>
          </a:p>
          <a:p>
            <a:r>
              <a:rPr lang="en-US" dirty="0"/>
              <a:t>Rising costs</a:t>
            </a:r>
          </a:p>
          <a:p>
            <a:r>
              <a:rPr lang="en-US" dirty="0" smtClean="0"/>
              <a:t>Preservation requires proper environmental conditions</a:t>
            </a:r>
          </a:p>
        </p:txBody>
      </p:sp>
      <p:pic>
        <p:nvPicPr>
          <p:cNvPr id="1026" name="Picture 2" descr="C:\Users\wojcikc\AppData\Local\Microsoft\Windows\Temporary Internet Files\Content.IE5\LC5QZJSE\1163860662_7f0589cf00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5148620"/>
            <a:ext cx="1295400" cy="117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7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When to use Microfilm</a:t>
            </a:r>
          </a:p>
        </p:txBody>
      </p:sp>
      <p:sp>
        <p:nvSpPr>
          <p:cNvPr id="6" name="Content Placeholder 5"/>
          <p:cNvSpPr>
            <a:spLocks noGrp="1"/>
          </p:cNvSpPr>
          <p:nvPr>
            <p:ph idx="1"/>
          </p:nvPr>
        </p:nvSpPr>
        <p:spPr>
          <a:prstGeom prst="rect">
            <a:avLst/>
          </a:prstGeom>
        </p:spPr>
        <p:txBody>
          <a:bodyPr/>
          <a:lstStyle/>
          <a:p>
            <a:pPr marL="0" indent="0">
              <a:buFont typeface="Arial" pitchFamily="34" charset="0"/>
              <a:buNone/>
              <a:defRPr/>
            </a:pPr>
            <a:r>
              <a:rPr lang="en-US" dirty="0"/>
              <a:t>Records</a:t>
            </a:r>
          </a:p>
          <a:p>
            <a:pPr>
              <a:defRPr/>
            </a:pPr>
            <a:r>
              <a:rPr lang="en-US" dirty="0" smtClean="0"/>
              <a:t>Will not be modified in future</a:t>
            </a:r>
            <a:endParaRPr lang="en-US" dirty="0"/>
          </a:p>
          <a:p>
            <a:pPr>
              <a:defRPr/>
            </a:pPr>
            <a:r>
              <a:rPr lang="en-US" dirty="0"/>
              <a:t>Voluminous</a:t>
            </a:r>
          </a:p>
          <a:p>
            <a:pPr>
              <a:defRPr/>
            </a:pPr>
            <a:r>
              <a:rPr lang="en-US" dirty="0"/>
              <a:t>Long retention </a:t>
            </a:r>
            <a:r>
              <a:rPr lang="en-US" dirty="0" smtClean="0"/>
              <a:t>period (&gt; 50 years)</a:t>
            </a:r>
            <a:endParaRPr lang="en-US" dirty="0"/>
          </a:p>
          <a:p>
            <a:pPr>
              <a:defRPr/>
            </a:pPr>
            <a:r>
              <a:rPr lang="en-US" dirty="0"/>
              <a:t>Low retrieval activity</a:t>
            </a:r>
          </a:p>
          <a:p>
            <a:pPr>
              <a:defRPr/>
            </a:pPr>
            <a:r>
              <a:rPr lang="en-US" dirty="0"/>
              <a:t>Centralized access is sufficient</a:t>
            </a:r>
          </a:p>
          <a:p>
            <a:endParaRPr lang="en-US" dirty="0"/>
          </a:p>
        </p:txBody>
      </p:sp>
      <p:pic>
        <p:nvPicPr>
          <p:cNvPr id="11" name="Picture 10" descr="MCj04326530000[1]"/>
          <p:cNvPicPr/>
          <p:nvPr/>
        </p:nvPicPr>
        <p:blipFill>
          <a:blip r:embed="rId3"/>
          <a:srcRect/>
          <a:stretch>
            <a:fillRect/>
          </a:stretch>
        </p:blipFill>
        <p:spPr bwMode="auto">
          <a:xfrm>
            <a:off x="3886200" y="4953635"/>
            <a:ext cx="1371599"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41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p:txBody>
          <a:bodyPr/>
          <a:lstStyle/>
          <a:p>
            <a:r>
              <a:rPr lang="en-US" altLang="en-US" dirty="0" smtClean="0"/>
              <a:t>Electronic Records Benefits</a:t>
            </a:r>
          </a:p>
        </p:txBody>
      </p:sp>
      <p:sp>
        <p:nvSpPr>
          <p:cNvPr id="95235" name="Rectangle 5"/>
          <p:cNvSpPr>
            <a:spLocks noGrp="1" noChangeArrowheads="1"/>
          </p:cNvSpPr>
          <p:nvPr>
            <p:ph idx="1"/>
          </p:nvPr>
        </p:nvSpPr>
        <p:spPr>
          <a:prstGeom prst="rect">
            <a:avLst/>
          </a:prstGeom>
        </p:spPr>
        <p:txBody>
          <a:bodyPr/>
          <a:lstStyle/>
          <a:p>
            <a:r>
              <a:rPr lang="en-US" altLang="en-US" dirty="0" smtClean="0"/>
              <a:t>Wide variety of tools</a:t>
            </a:r>
          </a:p>
          <a:p>
            <a:pPr lvl="1"/>
            <a:r>
              <a:rPr lang="en-US" altLang="en-US" dirty="0" smtClean="0"/>
              <a:t>Including digital images, e-mail, databases, word processed documents, spreadsheets, CAD, GIS, web pages, etc.</a:t>
            </a:r>
          </a:p>
          <a:p>
            <a:r>
              <a:rPr lang="en-US" altLang="en-US" dirty="0"/>
              <a:t>Eliminates physical storage</a:t>
            </a:r>
          </a:p>
          <a:p>
            <a:r>
              <a:rPr lang="en-US" altLang="en-US" dirty="0" smtClean="0"/>
              <a:t>Easy to </a:t>
            </a:r>
          </a:p>
          <a:p>
            <a:pPr lvl="1"/>
            <a:r>
              <a:rPr lang="en-US" altLang="en-US" dirty="0" smtClean="0"/>
              <a:t>Analyze, manipulate, report</a:t>
            </a:r>
          </a:p>
          <a:p>
            <a:pPr lvl="1"/>
            <a:r>
              <a:rPr lang="en-US" altLang="en-US" dirty="0" smtClean="0"/>
              <a:t>Modify </a:t>
            </a:r>
            <a:r>
              <a:rPr lang="en-US" altLang="en-US" dirty="0"/>
              <a:t>and </a:t>
            </a:r>
            <a:r>
              <a:rPr lang="en-US" altLang="en-US" dirty="0" smtClean="0"/>
              <a:t>duplicate</a:t>
            </a:r>
          </a:p>
          <a:p>
            <a:pPr lvl="1"/>
            <a:r>
              <a:rPr lang="en-US" altLang="en-US" dirty="0"/>
              <a:t>S</a:t>
            </a:r>
            <a:r>
              <a:rPr lang="en-US" altLang="en-US" dirty="0" smtClean="0"/>
              <a:t>earch, retrieve, transport and share</a:t>
            </a:r>
          </a:p>
        </p:txBody>
      </p:sp>
      <p:pic>
        <p:nvPicPr>
          <p:cNvPr id="2051" name="Picture 3" descr="C:\Users\wojcikc\AppData\Local\Microsoft\Windows\Temporary Internet Files\Content.IE5\I6WOM3AE\Laptop-With-Blue-Screen-10236-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000" y="5228780"/>
            <a:ext cx="1122000" cy="109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3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1143000"/>
          </a:xfrm>
        </p:spPr>
        <p:txBody>
          <a:bodyPr>
            <a:normAutofit/>
          </a:bodyPr>
          <a:lstStyle/>
          <a:p>
            <a:pPr algn="ctr"/>
            <a:r>
              <a:rPr lang="en-US" dirty="0" smtClean="0"/>
              <a:t>What is a Record?</a:t>
            </a:r>
            <a:endParaRPr lang="en-US" dirty="0"/>
          </a:p>
        </p:txBody>
      </p:sp>
      <p:pic>
        <p:nvPicPr>
          <p:cNvPr id="32" name="Picture 4" descr="C:\Documents and Settings\wojcikc\Local Settings\Temporary Internet Files\Content.IE5\8Z0JJ58E\MC90043259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714" y="30480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4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Records Disadvantages</a:t>
            </a:r>
          </a:p>
        </p:txBody>
      </p:sp>
      <p:sp>
        <p:nvSpPr>
          <p:cNvPr id="3" name="Content Placeholder 2"/>
          <p:cNvSpPr>
            <a:spLocks noGrp="1"/>
          </p:cNvSpPr>
          <p:nvPr>
            <p:ph idx="1"/>
          </p:nvPr>
        </p:nvSpPr>
        <p:spPr/>
        <p:txBody>
          <a:bodyPr/>
          <a:lstStyle/>
          <a:p>
            <a:r>
              <a:rPr lang="en-US" dirty="0"/>
              <a:t>Unlimited growth of electronic records makes them harder to manage </a:t>
            </a:r>
          </a:p>
          <a:p>
            <a:r>
              <a:rPr lang="en-US" dirty="0" smtClean="0"/>
              <a:t>Electronic </a:t>
            </a:r>
            <a:r>
              <a:rPr lang="en-US" dirty="0"/>
              <a:t>storage </a:t>
            </a:r>
            <a:r>
              <a:rPr lang="en-US" dirty="0" smtClean="0"/>
              <a:t>is </a:t>
            </a:r>
            <a:r>
              <a:rPr lang="en-US" dirty="0"/>
              <a:t>not unlimited and free</a:t>
            </a:r>
          </a:p>
          <a:p>
            <a:r>
              <a:rPr lang="en-US" altLang="en-US" dirty="0" smtClean="0"/>
              <a:t>Back-ups are required to protect against failure and corruption</a:t>
            </a:r>
          </a:p>
          <a:p>
            <a:r>
              <a:rPr lang="en-US" dirty="0"/>
              <a:t>Most offices do not implement retention consistently for paper and electronic records</a:t>
            </a:r>
          </a:p>
          <a:p>
            <a:r>
              <a:rPr lang="en-US" altLang="en-US" dirty="0" smtClean="0"/>
              <a:t>Technology becomes </a:t>
            </a:r>
            <a:r>
              <a:rPr lang="en-US" altLang="en-US" dirty="0"/>
              <a:t>obsolete </a:t>
            </a:r>
            <a:r>
              <a:rPr lang="en-US" altLang="en-US" dirty="0" smtClean="0"/>
              <a:t>quickly</a:t>
            </a:r>
            <a:endParaRPr lang="en-US" altLang="en-US" dirty="0"/>
          </a:p>
        </p:txBody>
      </p:sp>
      <p:pic>
        <p:nvPicPr>
          <p:cNvPr id="4" name="Picture 11" descr="C:\Documents and Settings\wojcikc\Local Settings\Temporary Internet Files\Content.IE5\3FRG5ZH2\MC9004348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410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8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Electronic Records</a:t>
            </a:r>
            <a:endParaRPr lang="en-US" dirty="0"/>
          </a:p>
        </p:txBody>
      </p:sp>
      <p:sp>
        <p:nvSpPr>
          <p:cNvPr id="3" name="Content Placeholder 2"/>
          <p:cNvSpPr>
            <a:spLocks noGrp="1"/>
          </p:cNvSpPr>
          <p:nvPr>
            <p:ph idx="1"/>
          </p:nvPr>
        </p:nvSpPr>
        <p:spPr/>
        <p:txBody>
          <a:bodyPr/>
          <a:lstStyle/>
          <a:p>
            <a:r>
              <a:rPr lang="en-US" dirty="0" smtClean="0"/>
              <a:t>Records are frequently modified</a:t>
            </a:r>
          </a:p>
          <a:p>
            <a:r>
              <a:rPr lang="en-US" dirty="0" smtClean="0"/>
              <a:t>Data manipulation, analysis and reporting</a:t>
            </a:r>
          </a:p>
          <a:p>
            <a:r>
              <a:rPr lang="en-US" dirty="0"/>
              <a:t>High retrieval activity</a:t>
            </a:r>
          </a:p>
          <a:p>
            <a:r>
              <a:rPr lang="en-US" dirty="0"/>
              <a:t>De-centralized access from multiple locations</a:t>
            </a:r>
          </a:p>
          <a:p>
            <a:r>
              <a:rPr lang="en-US" dirty="0"/>
              <a:t>Simultaneous multi-user access </a:t>
            </a:r>
          </a:p>
          <a:p>
            <a:r>
              <a:rPr lang="en-US" dirty="0" smtClean="0"/>
              <a:t>Tracking for compliance </a:t>
            </a:r>
            <a:endParaRPr lang="en-US" dirty="0"/>
          </a:p>
        </p:txBody>
      </p:sp>
      <p:pic>
        <p:nvPicPr>
          <p:cNvPr id="4" name="Picture 3" descr="C:\Documents and Settings\wojcikc\Local Settings\Temporary Internet Files\Content.IE5\BLEBGK7A\MC90043158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410" y="5117420"/>
            <a:ext cx="1207180" cy="120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8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8258"/>
            <a:ext cx="8229600" cy="1135506"/>
          </a:xfrm>
        </p:spPr>
        <p:txBody>
          <a:bodyPr/>
          <a:lstStyle/>
          <a:p>
            <a:r>
              <a:rPr lang="en-US" altLang="en-US" dirty="0" smtClean="0"/>
              <a:t>Destroying Records</a:t>
            </a:r>
            <a:endParaRPr lang="en-US" dirty="0"/>
          </a:p>
        </p:txBody>
      </p:sp>
      <p:sp>
        <p:nvSpPr>
          <p:cNvPr id="2" name="Text Placeholder 1"/>
          <p:cNvSpPr>
            <a:spLocks noGrp="1"/>
          </p:cNvSpPr>
          <p:nvPr>
            <p:ph type="body" sz="quarter" idx="10"/>
          </p:nvPr>
        </p:nvSpPr>
        <p:spPr/>
        <p:txBody>
          <a:bodyPr/>
          <a:lstStyle/>
          <a:p>
            <a:r>
              <a:rPr lang="en-US" smtClean="0"/>
              <a:t>Option #3</a:t>
            </a:r>
            <a:endParaRPr lang="en-US" dirty="0"/>
          </a:p>
        </p:txBody>
      </p:sp>
      <p:pic>
        <p:nvPicPr>
          <p:cNvPr id="5" name="Picture 2" descr="C:\Users\wojcikc\AppData\Local\Microsoft\Windows\Temporary Internet Files\Content.Outlook\TKU4JU3O\paper_shredde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9167" y1="23333" x2="79167" y2="23333"/>
                        <a14:foregroundMark x1="77083" y1="14583" x2="77083" y2="14583"/>
                        <a14:foregroundMark x1="70833" y1="4167" x2="70833" y2="4167"/>
                        <a14:foregroundMark x1="52500" y1="12917" x2="52500" y2="12917"/>
                        <a14:foregroundMark x1="35417" y1="12917" x2="35417" y2="12917"/>
                        <a14:foregroundMark x1="31250" y1="10000" x2="31250" y2="10000"/>
                        <a14:foregroundMark x1="27500" y1="10000" x2="27500" y2="10000"/>
                        <a14:foregroundMark x1="59167" y1="24583" x2="59167" y2="24583"/>
                        <a14:foregroundMark x1="16667" y1="23333" x2="16667" y2="23333"/>
                        <a14:foregroundMark x1="64583" y1="12917" x2="64583" y2="12917"/>
                      </a14:backgroundRemoval>
                    </a14:imgEffect>
                  </a14:imgLayer>
                </a14:imgProps>
              </a:ext>
              <a:ext uri="{28A0092B-C50C-407E-A947-70E740481C1C}">
                <a14:useLocalDpi xmlns:a14="http://schemas.microsoft.com/office/drawing/2010/main" val="0"/>
              </a:ext>
            </a:extLst>
          </a:blip>
          <a:srcRect/>
          <a:stretch>
            <a:fillRect/>
          </a:stretch>
        </p:blipFill>
        <p:spPr bwMode="auto">
          <a:xfrm>
            <a:off x="3810000" y="3276600"/>
            <a:ext cx="1524000" cy="1524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wojcikc\AppData\Local\Microsoft\Windows\Temporary Internet Files\Content.IE5\EWKZ1S6R\MC900440104[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469"/>
          <a:stretch/>
        </p:blipFill>
        <p:spPr bwMode="auto">
          <a:xfrm>
            <a:off x="4359708" y="4045229"/>
            <a:ext cx="424583" cy="4175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8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employees hoard records?</a:t>
            </a:r>
            <a:endParaRPr lang="en-US" dirty="0"/>
          </a:p>
        </p:txBody>
      </p:sp>
      <p:sp>
        <p:nvSpPr>
          <p:cNvPr id="3" name="Content Placeholder 2"/>
          <p:cNvSpPr>
            <a:spLocks noGrp="1"/>
          </p:cNvSpPr>
          <p:nvPr>
            <p:ph idx="1"/>
          </p:nvPr>
        </p:nvSpPr>
        <p:spPr/>
        <p:txBody>
          <a:bodyPr/>
          <a:lstStyle/>
          <a:p>
            <a:r>
              <a:rPr lang="en-US" b="1" dirty="0" smtClean="0"/>
              <a:t>Uncertainty:  </a:t>
            </a:r>
            <a:r>
              <a:rPr lang="en-US" dirty="0" smtClean="0"/>
              <a:t>never </a:t>
            </a:r>
            <a:r>
              <a:rPr lang="en-US" dirty="0"/>
              <a:t>know when you </a:t>
            </a:r>
            <a:r>
              <a:rPr lang="en-US" dirty="0" smtClean="0"/>
              <a:t>might need </a:t>
            </a:r>
            <a:r>
              <a:rPr lang="en-US" dirty="0"/>
              <a:t>it</a:t>
            </a:r>
          </a:p>
          <a:p>
            <a:r>
              <a:rPr lang="en-US" b="1" dirty="0" smtClean="0"/>
              <a:t>Productivity:  </a:t>
            </a:r>
            <a:r>
              <a:rPr lang="en-US" dirty="0" smtClean="0"/>
              <a:t>more stuff demonstrates more effort</a:t>
            </a:r>
            <a:endParaRPr lang="en-US" dirty="0"/>
          </a:p>
          <a:p>
            <a:r>
              <a:rPr lang="en-US" b="1" dirty="0" smtClean="0"/>
              <a:t>Fear:  </a:t>
            </a:r>
            <a:r>
              <a:rPr lang="en-US" dirty="0" smtClean="0"/>
              <a:t>don’t want to be in trouble if it is gone</a:t>
            </a:r>
            <a:endParaRPr lang="en-US" dirty="0"/>
          </a:p>
          <a:p>
            <a:r>
              <a:rPr lang="en-US" b="1" dirty="0" smtClean="0"/>
              <a:t>Technology:  </a:t>
            </a:r>
            <a:r>
              <a:rPr lang="en-US" dirty="0" smtClean="0"/>
              <a:t>enables </a:t>
            </a:r>
            <a:r>
              <a:rPr lang="en-US" dirty="0"/>
              <a:t>creation and storage of more</a:t>
            </a:r>
          </a:p>
          <a:p>
            <a:r>
              <a:rPr lang="en-US" b="1" dirty="0" smtClean="0"/>
              <a:t>Volume:  </a:t>
            </a:r>
            <a:r>
              <a:rPr lang="en-US" dirty="0" smtClean="0"/>
              <a:t>no time or motivation to </a:t>
            </a:r>
            <a:r>
              <a:rPr lang="en-US" dirty="0"/>
              <a:t>sort through </a:t>
            </a:r>
            <a:r>
              <a:rPr lang="en-US" dirty="0" smtClean="0"/>
              <a:t>the stuff</a:t>
            </a:r>
            <a:endParaRPr lang="en-US" dirty="0"/>
          </a:p>
          <a:p>
            <a:r>
              <a:rPr lang="en-US" b="1" dirty="0" smtClean="0"/>
              <a:t>Hidden:  </a:t>
            </a:r>
            <a:r>
              <a:rPr lang="en-US" dirty="0" smtClean="0"/>
              <a:t>out </a:t>
            </a:r>
            <a:r>
              <a:rPr lang="en-US" dirty="0"/>
              <a:t>of sight, out of mind</a:t>
            </a:r>
          </a:p>
          <a:p>
            <a:r>
              <a:rPr lang="en-US" b="1" dirty="0" smtClean="0"/>
              <a:t>Accountability:  </a:t>
            </a:r>
            <a:r>
              <a:rPr lang="en-US" dirty="0" smtClean="0"/>
              <a:t>no requirement to clean up</a:t>
            </a:r>
            <a:endParaRPr lang="en-US" dirty="0"/>
          </a:p>
          <a:p>
            <a:endParaRPr lang="en-US" dirty="0"/>
          </a:p>
        </p:txBody>
      </p:sp>
    </p:spTree>
    <p:extLst>
      <p:ext uri="{BB962C8B-B14F-4D97-AF65-F5344CB8AC3E}">
        <p14:creationId xmlns:p14="http://schemas.microsoft.com/office/powerpoint/2010/main" val="37304226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Applying Retention</a:t>
            </a:r>
            <a:endParaRPr lang="en-US" dirty="0"/>
          </a:p>
        </p:txBody>
      </p:sp>
      <p:sp>
        <p:nvSpPr>
          <p:cNvPr id="3" name="Content Placeholder 2"/>
          <p:cNvSpPr>
            <a:spLocks noGrp="1"/>
          </p:cNvSpPr>
          <p:nvPr>
            <p:ph idx="1"/>
          </p:nvPr>
        </p:nvSpPr>
        <p:spPr/>
        <p:txBody>
          <a:bodyPr/>
          <a:lstStyle/>
          <a:p>
            <a:r>
              <a:rPr lang="en-US" dirty="0" smtClean="0"/>
              <a:t>RMS does not audit agencies to confirm compliance – it is the agency’s responsibility</a:t>
            </a:r>
          </a:p>
          <a:p>
            <a:r>
              <a:rPr lang="en-US" dirty="0" smtClean="0"/>
              <a:t>Designate a </a:t>
            </a:r>
            <a:r>
              <a:rPr lang="en-US" i="1" dirty="0" smtClean="0"/>
              <a:t>records coordinator</a:t>
            </a:r>
            <a:r>
              <a:rPr lang="en-US" dirty="0" smtClean="0"/>
              <a:t> to ensure schedules are implemented</a:t>
            </a:r>
          </a:p>
          <a:p>
            <a:r>
              <a:rPr lang="en-US" dirty="0" smtClean="0"/>
              <a:t>Applying retention saves space, saves money, improves retrieval of information, and reduces risk</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57" y="5068889"/>
            <a:ext cx="1260086" cy="125571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95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Tip:  Know Your Records</a:t>
            </a:r>
          </a:p>
        </p:txBody>
      </p:sp>
      <p:sp>
        <p:nvSpPr>
          <p:cNvPr id="25603" name="Content Placeholder 2"/>
          <p:cNvSpPr>
            <a:spLocks noGrp="1"/>
          </p:cNvSpPr>
          <p:nvPr>
            <p:ph idx="1"/>
          </p:nvPr>
        </p:nvSpPr>
        <p:spPr/>
        <p:txBody>
          <a:bodyPr/>
          <a:lstStyle/>
          <a:p>
            <a:r>
              <a:rPr lang="en-US" altLang="en-US" smtClean="0"/>
              <a:t>There are a lot of Retention and Disposal Schedules</a:t>
            </a:r>
          </a:p>
          <a:p>
            <a:pPr lvl="1"/>
            <a:r>
              <a:rPr lang="en-US" altLang="en-US" smtClean="0"/>
              <a:t>You don’t have to memorize all of them!</a:t>
            </a:r>
          </a:p>
          <a:p>
            <a:r>
              <a:rPr lang="en-US" altLang="en-US" smtClean="0"/>
              <a:t>Most employees work with only a few records series on a regular basis</a:t>
            </a:r>
          </a:p>
          <a:p>
            <a:r>
              <a:rPr lang="en-US" altLang="en-US" smtClean="0"/>
              <a:t>Learn the retention periods for the records you are responsible for regularly</a:t>
            </a:r>
            <a:endParaRPr lang="en-US" altLang="en-US" dirty="0" smtClean="0"/>
          </a:p>
        </p:txBody>
      </p:sp>
    </p:spTree>
    <p:extLst>
      <p:ext uri="{BB962C8B-B14F-4D97-AF65-F5344CB8AC3E}">
        <p14:creationId xmlns:p14="http://schemas.microsoft.com/office/powerpoint/2010/main" val="252365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Clean-up</a:t>
            </a:r>
            <a:endParaRPr lang="en-US" dirty="0"/>
          </a:p>
        </p:txBody>
      </p:sp>
      <p:sp>
        <p:nvSpPr>
          <p:cNvPr id="3" name="Content Placeholder 2"/>
          <p:cNvSpPr>
            <a:spLocks noGrp="1"/>
          </p:cNvSpPr>
          <p:nvPr>
            <p:ph idx="1"/>
          </p:nvPr>
        </p:nvSpPr>
        <p:spPr/>
        <p:txBody>
          <a:bodyPr/>
          <a:lstStyle/>
          <a:p>
            <a:r>
              <a:rPr lang="en-US" dirty="0" smtClean="0"/>
              <a:t>Should be done regularly </a:t>
            </a:r>
          </a:p>
          <a:p>
            <a:r>
              <a:rPr lang="en-US" dirty="0" smtClean="0"/>
              <a:t>Should be comprehensive</a:t>
            </a:r>
          </a:p>
          <a:p>
            <a:pPr lvl="1"/>
            <a:r>
              <a:rPr lang="en-US" dirty="0" smtClean="0"/>
              <a:t>Central office records and records maintained by individual employees</a:t>
            </a:r>
          </a:p>
          <a:p>
            <a:pPr lvl="1"/>
            <a:r>
              <a:rPr lang="en-US" dirty="0" smtClean="0"/>
              <a:t>All formats - paper and electronic</a:t>
            </a:r>
          </a:p>
          <a:p>
            <a:pPr lvl="1"/>
            <a:r>
              <a:rPr lang="en-US" dirty="0"/>
              <a:t>All employees need to </a:t>
            </a:r>
            <a:r>
              <a:rPr lang="en-US" dirty="0" smtClean="0"/>
              <a:t>participate</a:t>
            </a:r>
          </a:p>
        </p:txBody>
      </p:sp>
      <p:pic>
        <p:nvPicPr>
          <p:cNvPr id="5" name="Picture 2" descr="C:\Users\wojcikc\AppData\Local\Microsoft\Windows\Temporary Internet Files\Content.IE5\LGOD4OE5\springclean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362" y="4343400"/>
            <a:ext cx="1819275" cy="19150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 New Habits</a:t>
            </a:r>
            <a:endParaRPr lang="en-US" dirty="0"/>
          </a:p>
        </p:txBody>
      </p:sp>
      <p:sp>
        <p:nvSpPr>
          <p:cNvPr id="3" name="Content Placeholder 2"/>
          <p:cNvSpPr>
            <a:spLocks noGrp="1"/>
          </p:cNvSpPr>
          <p:nvPr>
            <p:ph idx="1"/>
          </p:nvPr>
        </p:nvSpPr>
        <p:spPr/>
        <p:txBody>
          <a:bodyPr/>
          <a:lstStyle/>
          <a:p>
            <a:r>
              <a:rPr lang="en-US" smtClean="0"/>
              <a:t>Clean up the low-hanging fruit right away, so it does not grow out of control</a:t>
            </a:r>
          </a:p>
          <a:p>
            <a:pPr lvl="1"/>
            <a:r>
              <a:rPr lang="en-US" smtClean="0"/>
              <a:t>Non-record Materials</a:t>
            </a:r>
          </a:p>
          <a:p>
            <a:pPr lvl="2"/>
            <a:r>
              <a:rPr lang="en-US" smtClean="0"/>
              <a:t>Drafts, duplicates, etc.</a:t>
            </a:r>
          </a:p>
          <a:p>
            <a:pPr lvl="1"/>
            <a:r>
              <a:rPr lang="en-US" smtClean="0"/>
              <a:t>Transitory Records</a:t>
            </a:r>
          </a:p>
          <a:p>
            <a:pPr lvl="2"/>
            <a:r>
              <a:rPr lang="en-US" smtClean="0"/>
              <a:t>Short-term value</a:t>
            </a:r>
          </a:p>
          <a:p>
            <a:pPr lvl="1"/>
            <a:r>
              <a:rPr lang="en-US" smtClean="0"/>
              <a:t>Personal Records</a:t>
            </a:r>
          </a:p>
          <a:p>
            <a:pPr lvl="2"/>
            <a:r>
              <a:rPr lang="en-US" smtClean="0"/>
              <a:t>Store at home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517" y="4726306"/>
            <a:ext cx="1388965" cy="1598294"/>
          </a:xfrm>
          <a:prstGeom prst="rect">
            <a:avLst/>
          </a:prstGeom>
        </p:spPr>
      </p:pic>
    </p:spTree>
    <p:extLst>
      <p:ext uri="{BB962C8B-B14F-4D97-AF65-F5344CB8AC3E}">
        <p14:creationId xmlns:p14="http://schemas.microsoft.com/office/powerpoint/2010/main" val="341230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Suspending Destruction </a:t>
            </a:r>
          </a:p>
        </p:txBody>
      </p:sp>
      <p:sp>
        <p:nvSpPr>
          <p:cNvPr id="47107" name="Rectangle 3"/>
          <p:cNvSpPr>
            <a:spLocks noGrp="1" noChangeArrowheads="1"/>
          </p:cNvSpPr>
          <p:nvPr>
            <p:ph type="body" idx="1"/>
          </p:nvPr>
        </p:nvSpPr>
        <p:spPr/>
        <p:txBody>
          <a:bodyPr/>
          <a:lstStyle/>
          <a:p>
            <a:r>
              <a:rPr lang="en-US" smtClean="0"/>
              <a:t>FOIA, Litigation, Audit </a:t>
            </a:r>
          </a:p>
          <a:p>
            <a:r>
              <a:rPr lang="en-US" smtClean="0"/>
              <a:t>Immediately cease the destruction</a:t>
            </a:r>
          </a:p>
          <a:p>
            <a:r>
              <a:rPr lang="en-US" smtClean="0"/>
              <a:t>Holds override retention schedules</a:t>
            </a:r>
          </a:p>
          <a:p>
            <a:r>
              <a:rPr lang="en-US" smtClean="0"/>
              <a:t>Holds apply to all formats </a:t>
            </a:r>
          </a:p>
          <a:p>
            <a:r>
              <a:rPr lang="en-US" smtClean="0"/>
              <a:t>Failure to cease the destruction could result in penalties</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300" y="5029200"/>
            <a:ext cx="1295400" cy="1295400"/>
          </a:xfrm>
          <a:prstGeom prst="rect">
            <a:avLst/>
          </a:prstGeom>
        </p:spPr>
      </p:pic>
    </p:spTree>
    <p:extLst>
      <p:ext uri="{BB962C8B-B14F-4D97-AF65-F5344CB8AC3E}">
        <p14:creationId xmlns:p14="http://schemas.microsoft.com/office/powerpoint/2010/main" val="101305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Implement </a:t>
            </a:r>
            <a:r>
              <a:rPr lang="en-US" dirty="0"/>
              <a:t>Retention </a:t>
            </a:r>
            <a:r>
              <a:rPr lang="en-US" dirty="0" smtClean="0"/>
              <a:t>Regularly</a:t>
            </a:r>
            <a:endParaRPr lang="en-US" dirty="0"/>
          </a:p>
        </p:txBody>
      </p:sp>
      <p:sp>
        <p:nvSpPr>
          <p:cNvPr id="125954" name="Rectangle 3"/>
          <p:cNvSpPr>
            <a:spLocks noGrp="1" noChangeArrowheads="1"/>
          </p:cNvSpPr>
          <p:nvPr>
            <p:ph idx="1"/>
          </p:nvPr>
        </p:nvSpPr>
        <p:spPr>
          <a:xfrm>
            <a:off x="228600" y="2514600"/>
            <a:ext cx="8686800" cy="3886200"/>
          </a:xfrm>
        </p:spPr>
        <p:txBody>
          <a:bodyPr>
            <a:normAutofit/>
          </a:bodyPr>
          <a:lstStyle/>
          <a:p>
            <a:pPr marL="0" indent="0" algn="ctr">
              <a:buNone/>
            </a:pPr>
            <a:r>
              <a:rPr lang="en-US" altLang="en-US" sz="3600" b="1" dirty="0" smtClean="0"/>
              <a:t>It’s time to get organized! </a:t>
            </a:r>
          </a:p>
          <a:p>
            <a:pPr marL="0" indent="0" algn="ctr">
              <a:buNone/>
            </a:pPr>
            <a:r>
              <a:rPr lang="en-US" altLang="en-US" sz="3600" dirty="0" smtClean="0">
                <a:solidFill>
                  <a:srgbClr val="84C341"/>
                </a:solidFill>
              </a:rPr>
              <a:t>Plan a clean-up day.</a:t>
            </a:r>
          </a:p>
        </p:txBody>
      </p:sp>
      <p:pic>
        <p:nvPicPr>
          <p:cNvPr id="5" name="Picture 3" descr="C:\Users\wojcikc\AppData\Local\Microsoft\Windows\Temporary Internet Files\Content.IE5\7V1JJFFW\140px-Broom_ic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4440494"/>
            <a:ext cx="13335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5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Not All Records Are Equal…</a:t>
            </a:r>
            <a:endParaRPr lang="en-US" dirty="0"/>
          </a:p>
        </p:txBody>
      </p:sp>
      <p:sp>
        <p:nvSpPr>
          <p:cNvPr id="5" name="Text Placeholder 4"/>
          <p:cNvSpPr>
            <a:spLocks noGrp="1"/>
          </p:cNvSpPr>
          <p:nvPr>
            <p:ph type="body" sz="quarter" idx="1"/>
          </p:nvPr>
        </p:nvSpPr>
        <p:spPr>
          <a:xfrm>
            <a:off x="457200" y="1219200"/>
            <a:ext cx="8458200" cy="5181600"/>
          </a:xfrm>
        </p:spPr>
        <p:txBody>
          <a:bodyPr numCol="2"/>
          <a:lstStyle/>
          <a:p>
            <a:pPr marL="0" indent="0">
              <a:buNone/>
            </a:pPr>
            <a:r>
              <a:rPr lang="en-US" dirty="0" smtClean="0"/>
              <a:t>Records we keep</a:t>
            </a:r>
          </a:p>
          <a:p>
            <a:r>
              <a:rPr lang="en-US" dirty="0" smtClean="0"/>
              <a:t>Official Records</a:t>
            </a:r>
          </a:p>
          <a:p>
            <a:pPr marL="230188" lvl="1"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Records we don’t keep</a:t>
            </a:r>
          </a:p>
          <a:p>
            <a:r>
              <a:rPr lang="en-US" dirty="0" smtClean="0"/>
              <a:t>Transitory Records</a:t>
            </a:r>
          </a:p>
          <a:p>
            <a:r>
              <a:rPr lang="en-US" dirty="0" smtClean="0"/>
              <a:t>Non-record Materials</a:t>
            </a:r>
          </a:p>
          <a:p>
            <a:r>
              <a:rPr lang="en-US" dirty="0" smtClean="0"/>
              <a:t>Personal Records</a:t>
            </a:r>
            <a:endParaRPr lang="en-US" dirty="0"/>
          </a:p>
        </p:txBody>
      </p:sp>
      <p:pic>
        <p:nvPicPr>
          <p:cNvPr id="9" name="Picture 4" descr="C:\Documents and Settings\westonj2\Local Settings\Temporary Internet Files\Content.IE5\YCABI9MS\MC900431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0"/>
            <a:ext cx="1043002" cy="104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Documents and Settings\wojcikc\Local Settings\Temporary Internet Files\Content.IE5\3FRG5ZH2\MC900433846[1].png"/>
          <p:cNvPicPr>
            <a:picLocks noChangeAspect="1" noChangeArrowheads="1"/>
          </p:cNvPicPr>
          <p:nvPr/>
        </p:nvPicPr>
        <p:blipFill rotWithShape="1">
          <a:blip r:embed="rId3">
            <a:extLst>
              <a:ext uri="{28A0092B-C50C-407E-A947-70E740481C1C}">
                <a14:useLocalDpi xmlns:a14="http://schemas.microsoft.com/office/drawing/2010/main" val="0"/>
              </a:ext>
            </a:extLst>
          </a:blip>
          <a:srcRect t="12678" b="8171"/>
          <a:stretch/>
        </p:blipFill>
        <p:spPr bwMode="auto">
          <a:xfrm>
            <a:off x="5638800" y="3798101"/>
            <a:ext cx="1347802" cy="1066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0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1600200"/>
            <a:ext cx="7886700" cy="1325563"/>
          </a:xfrm>
        </p:spPr>
        <p:txBody>
          <a:bodyPr/>
          <a:lstStyle/>
          <a:p>
            <a:pPr algn="ctr"/>
            <a:r>
              <a:rPr lang="en-US" dirty="0" smtClean="0">
                <a:solidFill>
                  <a:srgbClr val="006699"/>
                </a:solidFill>
                <a:latin typeface="Garamond" panose="02020404030301010803" pitchFamily="18" charset="0"/>
              </a:rPr>
              <a:t>Sorry…  </a:t>
            </a:r>
            <a:br>
              <a:rPr lang="en-US" dirty="0" smtClean="0">
                <a:solidFill>
                  <a:srgbClr val="006699"/>
                </a:solidFill>
                <a:latin typeface="Garamond" panose="02020404030301010803" pitchFamily="18" charset="0"/>
              </a:rPr>
            </a:br>
            <a:r>
              <a:rPr lang="en-US" dirty="0" smtClean="0">
                <a:solidFill>
                  <a:srgbClr val="006699"/>
                </a:solidFill>
                <a:latin typeface="Garamond" panose="02020404030301010803" pitchFamily="18" charset="0"/>
              </a:rPr>
              <a:t>We can’t clean your office for you.</a:t>
            </a:r>
            <a:endParaRPr lang="en-US" dirty="0">
              <a:solidFill>
                <a:srgbClr val="006699"/>
              </a:solidFill>
              <a:latin typeface="Garamond" panose="020204040303010108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786" y="3429000"/>
            <a:ext cx="2600325" cy="2667000"/>
          </a:xfrm>
          <a:prstGeom prst="rect">
            <a:avLst/>
          </a:prstGeom>
        </p:spPr>
      </p:pic>
    </p:spTree>
    <p:extLst>
      <p:ext uri="{BB962C8B-B14F-4D97-AF65-F5344CB8AC3E}">
        <p14:creationId xmlns:p14="http://schemas.microsoft.com/office/powerpoint/2010/main" val="31714925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Snack It &amp; Pack It Day</a:t>
            </a:r>
          </a:p>
        </p:txBody>
      </p:sp>
      <p:sp>
        <p:nvSpPr>
          <p:cNvPr id="3" name="Content Placeholder 2"/>
          <p:cNvSpPr>
            <a:spLocks noGrp="1"/>
          </p:cNvSpPr>
          <p:nvPr>
            <p:ph idx="1"/>
          </p:nvPr>
        </p:nvSpPr>
        <p:spPr>
          <a:prstGeom prst="rect">
            <a:avLst/>
          </a:prstGeom>
        </p:spPr>
        <p:txBody>
          <a:bodyPr>
            <a:normAutofit/>
          </a:bodyPr>
          <a:lstStyle/>
          <a:p>
            <a:r>
              <a:rPr lang="en-US" dirty="0"/>
              <a:t>Purpose</a:t>
            </a:r>
          </a:p>
          <a:p>
            <a:pPr lvl="1"/>
            <a:r>
              <a:rPr lang="en-US" dirty="0"/>
              <a:t>Kick start record </a:t>
            </a:r>
            <a:r>
              <a:rPr lang="en-US" dirty="0" smtClean="0"/>
              <a:t>clean-up</a:t>
            </a:r>
          </a:p>
          <a:p>
            <a:pPr lvl="1"/>
            <a:r>
              <a:rPr lang="en-US" dirty="0" smtClean="0"/>
              <a:t>Initiate </a:t>
            </a:r>
            <a:r>
              <a:rPr lang="en-US" dirty="0"/>
              <a:t>a routine clean-up </a:t>
            </a:r>
            <a:r>
              <a:rPr lang="en-US" dirty="0" smtClean="0"/>
              <a:t>habit</a:t>
            </a:r>
          </a:p>
          <a:p>
            <a:r>
              <a:rPr lang="en-US" dirty="0" smtClean="0"/>
              <a:t>Step #1:  get </a:t>
            </a:r>
            <a:r>
              <a:rPr lang="en-US" dirty="0"/>
              <a:t>supervisor to endorse the initiative</a:t>
            </a:r>
          </a:p>
          <a:p>
            <a:r>
              <a:rPr lang="en-US" dirty="0" smtClean="0"/>
              <a:t>Step #2:  schedule the date</a:t>
            </a:r>
          </a:p>
          <a:p>
            <a:r>
              <a:rPr lang="en-US" dirty="0" smtClean="0"/>
              <a:t>Step #3:  contact RMS for tools to help</a:t>
            </a:r>
          </a:p>
          <a:p>
            <a:pPr lvl="1"/>
            <a:r>
              <a:rPr lang="en-US" dirty="0" smtClean="0"/>
              <a:t>Poster</a:t>
            </a:r>
          </a:p>
          <a:p>
            <a:pPr lvl="1"/>
            <a:r>
              <a:rPr lang="en-US" dirty="0" smtClean="0"/>
              <a:t>Orientation </a:t>
            </a:r>
            <a:r>
              <a:rPr lang="en-US" dirty="0"/>
              <a:t>presentation </a:t>
            </a:r>
            <a:endParaRPr lang="en-US" dirty="0" smtClean="0"/>
          </a:p>
          <a:p>
            <a:pPr lvl="1"/>
            <a:r>
              <a:rPr lang="en-US" dirty="0" smtClean="0"/>
              <a:t>Tip sheet (available online)</a:t>
            </a:r>
          </a:p>
        </p:txBody>
      </p:sp>
      <p:pic>
        <p:nvPicPr>
          <p:cNvPr id="4" name="Picture 2" descr="C:\Users\wojcikc\AppData\Local\Microsoft\Windows\Temporary Internet Files\Content.IE5\3M4GAVN3\picnic_basket_season_2_episode_3_by_evilturnover-d52u6k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4184" y="3194854"/>
            <a:ext cx="1213116" cy="13826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C:\Users\wojcikc\AppData\Local\Microsoft\Windows\Temporary Internet Files\Content.IE5\QYOK848R\5614487067_fe317cf9f0_z[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228600" y="5791200"/>
            <a:ext cx="685800" cy="4725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3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846181329"/>
              </p:ext>
            </p:extLst>
          </p:nvPr>
        </p:nvGraphicFramePr>
        <p:xfrm>
          <a:off x="-29678" y="-7400"/>
          <a:ext cx="9173678" cy="6885454"/>
        </p:xfrm>
        <a:graphic>
          <a:graphicData uri="http://schemas.openxmlformats.org/presentationml/2006/ole">
            <mc:AlternateContent xmlns:mc="http://schemas.openxmlformats.org/markup-compatibility/2006">
              <mc:Choice xmlns:v="urn:schemas-microsoft-com:vml" Requires="v">
                <p:oleObj spid="_x0000_s1054" name="Acrobat Document" r:id="rId3" imgW="7543665" imgH="5829194" progId="Acrobat.Document.11">
                  <p:embed/>
                </p:oleObj>
              </mc:Choice>
              <mc:Fallback>
                <p:oleObj name="Acrobat Document" r:id="rId3" imgW="7543665" imgH="5829194" progId="Acrobat.Document.11">
                  <p:embed/>
                  <p:pic>
                    <p:nvPicPr>
                      <p:cNvPr id="0" name=""/>
                      <p:cNvPicPr/>
                      <p:nvPr/>
                    </p:nvPicPr>
                    <p:blipFill>
                      <a:blip r:embed="rId4"/>
                      <a:stretch>
                        <a:fillRect/>
                      </a:stretch>
                    </p:blipFill>
                    <p:spPr>
                      <a:xfrm>
                        <a:off x="-29678" y="-7400"/>
                        <a:ext cx="9173678" cy="6885454"/>
                      </a:xfrm>
                      <a:prstGeom prst="rect">
                        <a:avLst/>
                      </a:prstGeom>
                    </p:spPr>
                  </p:pic>
                </p:oleObj>
              </mc:Fallback>
            </mc:AlternateContent>
          </a:graphicData>
        </a:graphic>
      </p:graphicFrame>
    </p:spTree>
    <p:extLst>
      <p:ext uri="{BB962C8B-B14F-4D97-AF65-F5344CB8AC3E}">
        <p14:creationId xmlns:p14="http://schemas.microsoft.com/office/powerpoint/2010/main" val="946615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32173" y="685800"/>
            <a:ext cx="8686800" cy="1969334"/>
          </a:xfrm>
        </p:spPr>
        <p:txBody>
          <a:bodyPr/>
          <a:lstStyle/>
          <a:p>
            <a:pPr algn="ctr"/>
            <a:r>
              <a:rPr lang="en-US" altLang="en-US" dirty="0" smtClean="0"/>
              <a:t>E-mail Management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523" y="2286000"/>
            <a:ext cx="2324100" cy="2324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492014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mtClean="0"/>
              <a:t>Over 40 Years Worth of E-mail</a:t>
            </a:r>
          </a:p>
        </p:txBody>
      </p:sp>
      <p:sp>
        <p:nvSpPr>
          <p:cNvPr id="117763" name="Rectangle 3"/>
          <p:cNvSpPr>
            <a:spLocks noGrp="1" noChangeArrowheads="1"/>
          </p:cNvSpPr>
          <p:nvPr>
            <p:ph idx="1"/>
          </p:nvPr>
        </p:nvSpPr>
        <p:spPr/>
        <p:txBody>
          <a:bodyPr/>
          <a:lstStyle/>
          <a:p>
            <a:r>
              <a:rPr lang="en-US" altLang="en-US" dirty="0" smtClean="0"/>
              <a:t>E-mail was invented in October 1971</a:t>
            </a:r>
          </a:p>
          <a:p>
            <a:pPr lvl="1"/>
            <a:r>
              <a:rPr lang="en-US" altLang="en-US" dirty="0" smtClean="0"/>
              <a:t>Technology to support sending electronic messages between computers in different locations</a:t>
            </a:r>
          </a:p>
          <a:p>
            <a:r>
              <a:rPr lang="en-US" altLang="en-US" dirty="0" smtClean="0"/>
              <a:t>E-mail use increased steadily over the past 20 years, and the trend will continue</a:t>
            </a:r>
          </a:p>
          <a:p>
            <a:r>
              <a:rPr lang="en-US" altLang="en-US" dirty="0" smtClean="0"/>
              <a:t>Today, most employees cannot function effectively at work without e-mail</a:t>
            </a:r>
          </a:p>
          <a:p>
            <a:endParaRPr lang="en-US" altLang="en-US" dirty="0" smtClean="0"/>
          </a:p>
        </p:txBody>
      </p:sp>
      <p:pic>
        <p:nvPicPr>
          <p:cNvPr id="4" name="Picture 16" descr="C:\Documents and Settings\wojcikc\Local Settings\Temporary Internet Files\Content.IE5\E1UDKVJU\MC9004316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014" y="4877028"/>
            <a:ext cx="1599972" cy="159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4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smtClean="0"/>
              <a:t>E-mail Retention Principles</a:t>
            </a:r>
          </a:p>
        </p:txBody>
      </p:sp>
      <p:sp>
        <p:nvSpPr>
          <p:cNvPr id="90115" name="Tex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pPr>
            <a:r>
              <a:rPr lang="en-US" altLang="en-US" dirty="0" smtClean="0"/>
              <a:t>Purpose of the e-mail system is to send and receive e-mail messages</a:t>
            </a:r>
          </a:p>
          <a:p>
            <a:pPr>
              <a:buFont typeface="Arial" charset="0"/>
              <a:buChar char="•"/>
            </a:pPr>
            <a:r>
              <a:rPr lang="en-US" altLang="en-US" dirty="0" smtClean="0"/>
              <a:t>E-mail system is not a record retention/storage tool</a:t>
            </a:r>
          </a:p>
          <a:p>
            <a:pPr>
              <a:buFont typeface="Arial" charset="0"/>
              <a:buChar char="•"/>
            </a:pPr>
            <a:r>
              <a:rPr lang="en-US" altLang="en-US" dirty="0" smtClean="0"/>
              <a:t>Official records should be stored in the official filing system for the business process</a:t>
            </a:r>
          </a:p>
        </p:txBody>
      </p:sp>
      <p:pic>
        <p:nvPicPr>
          <p:cNvPr id="4" name="Picture 17" descr="C:\Documents and Settings\wojcikc\Local Settings\Temporary Internet Files\Content.IE5\I267MHO6\MC9004352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842" y="5029200"/>
            <a:ext cx="2148316" cy="115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6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dirty="0" smtClean="0"/>
              <a:t>What is the Retention Period for E-mail?</a:t>
            </a:r>
          </a:p>
        </p:txBody>
      </p:sp>
      <p:sp>
        <p:nvSpPr>
          <p:cNvPr id="123907" name="Rectangle 3"/>
          <p:cNvSpPr>
            <a:spLocks noGrp="1" noChangeArrowheads="1"/>
          </p:cNvSpPr>
          <p:nvPr>
            <p:ph idx="1"/>
          </p:nvPr>
        </p:nvSpPr>
        <p:spPr/>
        <p:txBody>
          <a:bodyPr/>
          <a:lstStyle/>
          <a:p>
            <a:r>
              <a:rPr lang="en-US" dirty="0"/>
              <a:t>There is </a:t>
            </a:r>
            <a:r>
              <a:rPr lang="en-US" u="sng" dirty="0"/>
              <a:t>not</a:t>
            </a:r>
            <a:r>
              <a:rPr lang="en-US" dirty="0"/>
              <a:t> a single retention period for all e-mail</a:t>
            </a:r>
          </a:p>
          <a:p>
            <a:r>
              <a:rPr lang="en-US" dirty="0"/>
              <a:t>Retention period depends upon the message</a:t>
            </a:r>
          </a:p>
          <a:p>
            <a:r>
              <a:rPr lang="en-US" dirty="0"/>
              <a:t>If the message is related to:</a:t>
            </a:r>
          </a:p>
          <a:p>
            <a:pPr lvl="1"/>
            <a:r>
              <a:rPr lang="en-US" dirty="0"/>
              <a:t>Contracts - keep as long as all other contract records</a:t>
            </a:r>
          </a:p>
          <a:p>
            <a:pPr lvl="1"/>
            <a:r>
              <a:rPr lang="en-US" dirty="0"/>
              <a:t>Personnel - keep as long as all other personnel records</a:t>
            </a:r>
            <a:endParaRPr lang="en-US" altLang="en-US" dirty="0" smtClean="0"/>
          </a:p>
        </p:txBody>
      </p:sp>
    </p:spTree>
    <p:extLst>
      <p:ext uri="{BB962C8B-B14F-4D97-AF65-F5344CB8AC3E}">
        <p14:creationId xmlns:p14="http://schemas.microsoft.com/office/powerpoint/2010/main" val="319930896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Challenges</a:t>
            </a:r>
            <a:endParaRPr lang="en-US" dirty="0"/>
          </a:p>
        </p:txBody>
      </p:sp>
      <p:sp>
        <p:nvSpPr>
          <p:cNvPr id="3" name="Content Placeholder 2"/>
          <p:cNvSpPr>
            <a:spLocks noGrp="1"/>
          </p:cNvSpPr>
          <p:nvPr>
            <p:ph idx="1"/>
          </p:nvPr>
        </p:nvSpPr>
        <p:spPr/>
        <p:txBody>
          <a:bodyPr/>
          <a:lstStyle/>
          <a:p>
            <a:r>
              <a:rPr lang="en-US" dirty="0"/>
              <a:t>Employees receive a lot of e-mail</a:t>
            </a:r>
          </a:p>
          <a:p>
            <a:r>
              <a:rPr lang="en-US" dirty="0"/>
              <a:t>Employees don't have spare time</a:t>
            </a:r>
          </a:p>
          <a:p>
            <a:r>
              <a:rPr lang="en-US" dirty="0"/>
              <a:t>Identifying messages to keep is not easy</a:t>
            </a:r>
          </a:p>
          <a:p>
            <a:r>
              <a:rPr lang="en-US" dirty="0"/>
              <a:t>E-mail system tools require user interaction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75" y="3962400"/>
            <a:ext cx="2305050" cy="23050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44113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Challenges</a:t>
            </a:r>
            <a:endParaRPr lang="en-US" dirty="0"/>
          </a:p>
        </p:txBody>
      </p:sp>
      <p:sp>
        <p:nvSpPr>
          <p:cNvPr id="3" name="Content Placeholder 2"/>
          <p:cNvSpPr>
            <a:spLocks noGrp="1"/>
          </p:cNvSpPr>
          <p:nvPr>
            <p:ph idx="1"/>
          </p:nvPr>
        </p:nvSpPr>
        <p:spPr/>
        <p:txBody>
          <a:bodyPr/>
          <a:lstStyle/>
          <a:p>
            <a:r>
              <a:rPr lang="en-US" dirty="0"/>
              <a:t>E-mail accounts are only accessible to the user </a:t>
            </a:r>
          </a:p>
          <a:p>
            <a:r>
              <a:rPr lang="en-US" dirty="0"/>
              <a:t>E-mail accounts are closed when the employee leaves government</a:t>
            </a:r>
          </a:p>
          <a:p>
            <a:r>
              <a:rPr lang="en-US" dirty="0"/>
              <a:t>E-mail remains with the employee when they change jobs within the government</a:t>
            </a:r>
          </a:p>
        </p:txBody>
      </p:sp>
      <p:pic>
        <p:nvPicPr>
          <p:cNvPr id="4" name="Picture 3" descr="C:\Users\wojcikc\AppData\Local\Microsoft\Windows\Temporary Internet Files\Content.IE5\QYOK848R\frustratio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984" y="4572000"/>
            <a:ext cx="1576031" cy="170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036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mtClean="0"/>
              <a:t>Retaining Records</a:t>
            </a:r>
          </a:p>
        </p:txBody>
      </p:sp>
      <p:sp>
        <p:nvSpPr>
          <p:cNvPr id="146435" name="Rectangle 3"/>
          <p:cNvSpPr>
            <a:spLocks noGrp="1" noChangeArrowheads="1"/>
          </p:cNvSpPr>
          <p:nvPr>
            <p:ph idx="1"/>
          </p:nvPr>
        </p:nvSpPr>
        <p:spPr/>
        <p:txBody>
          <a:bodyPr/>
          <a:lstStyle/>
          <a:p>
            <a:r>
              <a:rPr lang="en-US" altLang="en-US" smtClean="0"/>
              <a:t>Do you need to keep the record to document your work?  Is it evidence?</a:t>
            </a:r>
          </a:p>
          <a:p>
            <a:r>
              <a:rPr lang="en-US" altLang="en-US" smtClean="0"/>
              <a:t>Is the conversation completed, or could additional records follow that you will want to retain?</a:t>
            </a:r>
          </a:p>
          <a:p>
            <a:r>
              <a:rPr lang="en-US" altLang="en-US" smtClean="0"/>
              <a:t>Is this a record that your co-workers are receiving too?  Are you responsible for retention or is someone else responsible?</a:t>
            </a:r>
          </a:p>
          <a:p>
            <a:r>
              <a:rPr lang="en-US" altLang="en-US" smtClean="0"/>
              <a:t>Should this record be stored in a shared file?  Do your co-workers need to access it when you are out of the office?</a:t>
            </a:r>
          </a:p>
        </p:txBody>
      </p:sp>
    </p:spTree>
    <p:extLst>
      <p:ext uri="{BB962C8B-B14F-4D97-AF65-F5344CB8AC3E}">
        <p14:creationId xmlns:p14="http://schemas.microsoft.com/office/powerpoint/2010/main" val="5682831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TMB Powerpoint Template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MB 2-2015.pptx" id="{3C826753-22B9-40F6-9F88-876EDD5D46B9}" vid="{041B526B-BFC5-4098-834A-993495BE0AC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fc91af59-b93f-4a39-96d8-11ff9208716f">Quick Links</Category>
    <Date_x0020_Published xmlns="fc91af59-b93f-4a39-96d8-11ff920871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2CDD81C489894D89B935613992F5F4" ma:contentTypeVersion="8" ma:contentTypeDescription="Create a new document." ma:contentTypeScope="" ma:versionID="3f1b7b981bcbef1a7de274d835f3c83b">
  <xsd:schema xmlns:xsd="http://www.w3.org/2001/XMLSchema" xmlns:xs="http://www.w3.org/2001/XMLSchema" xmlns:p="http://schemas.microsoft.com/office/2006/metadata/properties" xmlns:ns2="fc91af59-b93f-4a39-96d8-11ff9208716f" targetNamespace="http://schemas.microsoft.com/office/2006/metadata/properties" ma:root="true" ma:fieldsID="bb367eca2c6e2ef6db100ca35d55fd19" ns2:_="">
    <xsd:import namespace="fc91af59-b93f-4a39-96d8-11ff9208716f"/>
    <xsd:element name="properties">
      <xsd:complexType>
        <xsd:sequence>
          <xsd:element name="documentManagement">
            <xsd:complexType>
              <xsd:all>
                <xsd:element ref="ns2:Category" minOccurs="0"/>
                <xsd:element ref="ns2:Date_x0020_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1af59-b93f-4a39-96d8-11ff9208716f" elementFormDefault="qualified">
    <xsd:import namespace="http://schemas.microsoft.com/office/2006/documentManagement/types"/>
    <xsd:import namespace="http://schemas.microsoft.com/office/infopath/2007/PartnerControls"/>
    <xsd:element name="Category" ma:index="8" nillable="true" ma:displayName="Category" ma:internalName="Category">
      <xsd:simpleType>
        <xsd:restriction base="dms:Text">
          <xsd:maxLength value="255"/>
        </xsd:restriction>
      </xsd:simpleType>
    </xsd:element>
    <xsd:element name="Date_x0020_Published" ma:index="9" nillable="true" ma:displayName="Date Published" ma:format="DateOnly" ma:internalName="Date_x0020_Publish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isplay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6F08F-E6B6-4117-BB97-47B1259413CD}">
  <ds:schemaRefs>
    <ds:schemaRef ds:uri="http://schemas.microsoft.com/sharepoint/v3/contenttype/forms"/>
  </ds:schemaRefs>
</ds:datastoreItem>
</file>

<file path=customXml/itemProps2.xml><?xml version="1.0" encoding="utf-8"?>
<ds:datastoreItem xmlns:ds="http://schemas.openxmlformats.org/officeDocument/2006/customXml" ds:itemID="{524B6B3A-6E92-431F-BE76-5972F3DAD885}">
  <ds:schemaRefs>
    <ds:schemaRef ds:uri="http://schemas.openxmlformats.org/package/2006/metadata/core-properties"/>
    <ds:schemaRef ds:uri="http://schemas.microsoft.com/office/2006/documentManagement/types"/>
    <ds:schemaRef ds:uri="fc91af59-b93f-4a39-96d8-11ff9208716f"/>
    <ds:schemaRef ds:uri="http://www.w3.org/XML/1998/namespace"/>
    <ds:schemaRef ds:uri="http://schemas.microsoft.com/office/2006/metadata/properties"/>
    <ds:schemaRef ds:uri="http://purl.org/dc/elements/1.1/"/>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046C5713-AFAB-4BBD-B08C-DE9AF5ECC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91af59-b93f-4a39-96d8-11ff920871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DTMB Powerpoint Template - 2015</Template>
  <TotalTime>1296</TotalTime>
  <Words>6249</Words>
  <Application>Microsoft Office PowerPoint</Application>
  <PresentationFormat>On-screen Show (4:3)</PresentationFormat>
  <Paragraphs>878</Paragraphs>
  <Slides>120</Slides>
  <Notes>35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120</vt:i4>
      </vt:variant>
    </vt:vector>
  </HeadingPairs>
  <TitlesOfParts>
    <vt:vector size="131" baseType="lpstr">
      <vt:lpstr>Arial</vt:lpstr>
      <vt:lpstr>Calibri</vt:lpstr>
      <vt:lpstr>Calibri Light</vt:lpstr>
      <vt:lpstr>Garamond</vt:lpstr>
      <vt:lpstr>Showcard Gothic</vt:lpstr>
      <vt:lpstr>Tahoma</vt:lpstr>
      <vt:lpstr>Times New Roman</vt:lpstr>
      <vt:lpstr>Wingdings</vt:lpstr>
      <vt:lpstr>DTMB Powerpoint Template - 2015</vt:lpstr>
      <vt:lpstr>Custom Design</vt:lpstr>
      <vt:lpstr>Acrobat Document</vt:lpstr>
      <vt:lpstr>Basic Records Management</vt:lpstr>
      <vt:lpstr>Overview </vt:lpstr>
      <vt:lpstr>Records Management Services (RMS)</vt:lpstr>
      <vt:lpstr>Our Customers</vt:lpstr>
      <vt:lpstr>Records Analyst Services</vt:lpstr>
      <vt:lpstr>Records Management Principles</vt:lpstr>
      <vt:lpstr>Laws</vt:lpstr>
      <vt:lpstr>What is a Record?</vt:lpstr>
      <vt:lpstr>Not All Records Are Equal…</vt:lpstr>
      <vt:lpstr>Official Records</vt:lpstr>
      <vt:lpstr>Records You Need to Keep</vt:lpstr>
      <vt:lpstr>Official Records</vt:lpstr>
      <vt:lpstr>Examples of Official Records</vt:lpstr>
      <vt:lpstr>Creating Official Records with Personal Resources</vt:lpstr>
      <vt:lpstr>Transitory Records</vt:lpstr>
      <vt:lpstr>Transitory Records</vt:lpstr>
      <vt:lpstr>Examples of Transitory Records</vt:lpstr>
      <vt:lpstr>Non-records</vt:lpstr>
      <vt:lpstr>Non-records</vt:lpstr>
      <vt:lpstr>Examples of Non-records</vt:lpstr>
      <vt:lpstr>Personal Records</vt:lpstr>
      <vt:lpstr>Personal Records</vt:lpstr>
      <vt:lpstr>Examples of Personal Records</vt:lpstr>
      <vt:lpstr>Retention and Disposal Schedules</vt:lpstr>
      <vt:lpstr>Retention and Disposal Schedules</vt:lpstr>
      <vt:lpstr>Schedule Approval Process</vt:lpstr>
      <vt:lpstr>Determining Retention Periods</vt:lpstr>
      <vt:lpstr>Types of Retention and Disposal Schedules</vt:lpstr>
      <vt:lpstr>General Schedules</vt:lpstr>
      <vt:lpstr>General Schedules - Local</vt:lpstr>
      <vt:lpstr>General Schedules - Local</vt:lpstr>
      <vt:lpstr>Agency-Specific Schedules</vt:lpstr>
      <vt:lpstr>Agency-Specific Schedules</vt:lpstr>
      <vt:lpstr>Why Follow a Retention Schedule?</vt:lpstr>
      <vt:lpstr>Freedom of Information Act (FOIA)</vt:lpstr>
      <vt:lpstr>Litigation</vt:lpstr>
      <vt:lpstr>Preservation of Historical Records</vt:lpstr>
      <vt:lpstr>PowerPoint Presentation</vt:lpstr>
      <vt:lpstr>Mission</vt:lpstr>
      <vt:lpstr>Archival Records are Unique</vt:lpstr>
      <vt:lpstr>Historical Records in Your Office</vt:lpstr>
      <vt:lpstr>Examples of Archival Records</vt:lpstr>
      <vt:lpstr>Transferring Records to the Archives</vt:lpstr>
      <vt:lpstr>Benefits of the Archives</vt:lpstr>
      <vt:lpstr>Using Records at the Archives</vt:lpstr>
      <vt:lpstr>Archives of Michigan</vt:lpstr>
      <vt:lpstr>Additional Resources</vt:lpstr>
      <vt:lpstr>Records Management Training</vt:lpstr>
      <vt:lpstr>Best Practices for Recordkeeping</vt:lpstr>
      <vt:lpstr>Do you have?</vt:lpstr>
      <vt:lpstr>Does your office look like this?</vt:lpstr>
      <vt:lpstr>Are these storage spaces a mess too?</vt:lpstr>
      <vt:lpstr>Common Recordkeeping Problems</vt:lpstr>
      <vt:lpstr>Did you know …</vt:lpstr>
      <vt:lpstr>What should we do with our records?</vt:lpstr>
      <vt:lpstr>Keeping Records</vt:lpstr>
      <vt:lpstr>Retention and Disposal Schedules</vt:lpstr>
      <vt:lpstr>Why do we keep records?</vt:lpstr>
      <vt:lpstr>To Keep or Not to Keep</vt:lpstr>
      <vt:lpstr>Who should keep records?</vt:lpstr>
      <vt:lpstr>What is the purpose of a filing system?</vt:lpstr>
      <vt:lpstr>Organizing Records</vt:lpstr>
      <vt:lpstr>Misfiling Statistics</vt:lpstr>
      <vt:lpstr>Misfiled and Disorganized Records</vt:lpstr>
      <vt:lpstr>File Plans</vt:lpstr>
      <vt:lpstr>Tip: Re-organizing Filing Systems</vt:lpstr>
      <vt:lpstr>Storing Records</vt:lpstr>
      <vt:lpstr>Storage Options</vt:lpstr>
      <vt:lpstr>Nobody has unlimited funds or storage space</vt:lpstr>
      <vt:lpstr>Cost of Recordkeeping</vt:lpstr>
      <vt:lpstr>Conduct a Needs Analysis</vt:lpstr>
      <vt:lpstr>Storage Options</vt:lpstr>
      <vt:lpstr>Paper Benefits</vt:lpstr>
      <vt:lpstr>Paper Disadvantages</vt:lpstr>
      <vt:lpstr>When to Use Paper</vt:lpstr>
      <vt:lpstr>Microfilm Benefits</vt:lpstr>
      <vt:lpstr>Microfilm Disadvantages</vt:lpstr>
      <vt:lpstr>When to use Microfilm</vt:lpstr>
      <vt:lpstr>Electronic Records Benefits</vt:lpstr>
      <vt:lpstr>Electronic Records Disadvantages</vt:lpstr>
      <vt:lpstr>When to use Electronic Records</vt:lpstr>
      <vt:lpstr>Destroying Records</vt:lpstr>
      <vt:lpstr>Why do employees hoard records?</vt:lpstr>
      <vt:lpstr>Applying Retention</vt:lpstr>
      <vt:lpstr>Tip:  Know Your Records</vt:lpstr>
      <vt:lpstr>Record Clean-up</vt:lpstr>
      <vt:lpstr>Develop New Habits</vt:lpstr>
      <vt:lpstr>Suspending Destruction </vt:lpstr>
      <vt:lpstr>Implement Retention Regularly</vt:lpstr>
      <vt:lpstr>Sorry…   We can’t clean your office for you.</vt:lpstr>
      <vt:lpstr>Snack It &amp; Pack It Day</vt:lpstr>
      <vt:lpstr>PowerPoint Presentation</vt:lpstr>
      <vt:lpstr>E-mail Management</vt:lpstr>
      <vt:lpstr>Over 40 Years Worth of E-mail</vt:lpstr>
      <vt:lpstr>E-mail Retention Principles</vt:lpstr>
      <vt:lpstr>What is the Retention Period for E-mail?</vt:lpstr>
      <vt:lpstr>E-mail Challenges</vt:lpstr>
      <vt:lpstr>E-mail Challenges</vt:lpstr>
      <vt:lpstr>Retaining Records</vt:lpstr>
      <vt:lpstr>Who is Responsible for Retention?</vt:lpstr>
      <vt:lpstr>Employee Responsibilities</vt:lpstr>
      <vt:lpstr>Management Responsibilities</vt:lpstr>
      <vt:lpstr>Policies</vt:lpstr>
      <vt:lpstr>Other Communications Tools</vt:lpstr>
      <vt:lpstr>E-mail is Not Private</vt:lpstr>
      <vt:lpstr>E-mail Liabilities</vt:lpstr>
      <vt:lpstr>You are Effectively Managing Your E-mail If…</vt:lpstr>
      <vt:lpstr>E-mail Storage Options</vt:lpstr>
      <vt:lpstr>Tips for Cleaning E-mail Accounts</vt:lpstr>
      <vt:lpstr>Clean-up Strategy</vt:lpstr>
      <vt:lpstr>E-mail Management</vt:lpstr>
      <vt:lpstr>Digital Imaging</vt:lpstr>
      <vt:lpstr>Michigan Law</vt:lpstr>
      <vt:lpstr>Records Reproduction Act</vt:lpstr>
      <vt:lpstr>Imaging and Microfilming Standards</vt:lpstr>
      <vt:lpstr>State of Michigan Contracts</vt:lpstr>
      <vt:lpstr>Services Provided</vt:lpstr>
      <vt:lpstr>SOM Contract Benefits</vt:lpstr>
      <vt:lpstr>Contact Information</vt:lpstr>
      <vt:lpstr>We can help!</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DTMB Powerpoint Template</dc:title>
  <dc:creator>Link, Eunice (DTMB)</dc:creator>
  <cp:lastModifiedBy>Sheryl</cp:lastModifiedBy>
  <cp:revision>98</cp:revision>
  <dcterms:created xsi:type="dcterms:W3CDTF">2015-02-17T19:36:13Z</dcterms:created>
  <dcterms:modified xsi:type="dcterms:W3CDTF">2017-02-10T17:20:29Z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Contact">
    <vt:lpwstr/>
  </property>
  <property fmtid="{D5CDD505-2E9C-101B-9397-08002B2CF9AE}" pid="3" name="PublishingContactPicture">
    <vt:lpwstr>, </vt:lpwstr>
  </property>
  <property fmtid="{D5CDD505-2E9C-101B-9397-08002B2CF9AE}" pid="4" name="ContentTypeId">
    <vt:lpwstr>0x0101006E2CDD81C489894D89B935613992F5F4</vt:lpwstr>
  </property>
  <property fmtid="{D5CDD505-2E9C-101B-9397-08002B2CF9AE}" pid="5" name="PublishingVariationRelationshipLinkFieldID">
    <vt:lpwstr>, </vt:lpwstr>
  </property>
  <property fmtid="{D5CDD505-2E9C-101B-9397-08002B2CF9AE}" pid="6" name="HeaderStyleDefinitions">
    <vt:lpwstr/>
  </property>
</Properties>
</file>